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xml" ContentType="application/vnd.openxmlformats-officedocument.presentationml.tags+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72" r:id="rId5"/>
  </p:sldMasterIdLst>
  <p:notesMasterIdLst>
    <p:notesMasterId r:id="rId34"/>
  </p:notesMasterIdLst>
  <p:handoutMasterIdLst>
    <p:handoutMasterId r:id="rId35"/>
  </p:handoutMasterIdLst>
  <p:sldIdLst>
    <p:sldId id="495" r:id="rId6"/>
    <p:sldId id="2147469652" r:id="rId7"/>
    <p:sldId id="2147469661" r:id="rId8"/>
    <p:sldId id="2147469651" r:id="rId9"/>
    <p:sldId id="2147469647" r:id="rId10"/>
    <p:sldId id="2147469649" r:id="rId11"/>
    <p:sldId id="2147469677" r:id="rId12"/>
    <p:sldId id="2147469658" r:id="rId13"/>
    <p:sldId id="2147469659" r:id="rId14"/>
    <p:sldId id="2147469660" r:id="rId15"/>
    <p:sldId id="2147469673" r:id="rId16"/>
    <p:sldId id="2147469664" r:id="rId17"/>
    <p:sldId id="2147469665" r:id="rId18"/>
    <p:sldId id="2147469662" r:id="rId19"/>
    <p:sldId id="2147469663" r:id="rId20"/>
    <p:sldId id="2147469666" r:id="rId21"/>
    <p:sldId id="2147469667" r:id="rId22"/>
    <p:sldId id="2147469668" r:id="rId23"/>
    <p:sldId id="2147469669" r:id="rId24"/>
    <p:sldId id="2147469670" r:id="rId25"/>
    <p:sldId id="2147469671" r:id="rId26"/>
    <p:sldId id="2147469676" r:id="rId27"/>
    <p:sldId id="2147469678" r:id="rId28"/>
    <p:sldId id="2147469672" r:id="rId29"/>
    <p:sldId id="2147469674" r:id="rId30"/>
    <p:sldId id="2147469675" r:id="rId31"/>
    <p:sldId id="2147469655" r:id="rId32"/>
    <p:sldId id="3963" r:id="rId3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18E54F2-27DD-49A2-9459-91BBF02063F5}">
          <p14:sldIdLst>
            <p14:sldId id="495"/>
            <p14:sldId id="2147469652"/>
            <p14:sldId id="2147469661"/>
            <p14:sldId id="2147469651"/>
            <p14:sldId id="2147469647"/>
            <p14:sldId id="2147469649"/>
            <p14:sldId id="2147469677"/>
            <p14:sldId id="2147469658"/>
            <p14:sldId id="2147469659"/>
            <p14:sldId id="2147469660"/>
            <p14:sldId id="2147469673"/>
            <p14:sldId id="2147469664"/>
            <p14:sldId id="2147469665"/>
            <p14:sldId id="2147469662"/>
            <p14:sldId id="2147469663"/>
            <p14:sldId id="2147469666"/>
            <p14:sldId id="2147469667"/>
            <p14:sldId id="2147469668"/>
            <p14:sldId id="2147469669"/>
            <p14:sldId id="2147469670"/>
            <p14:sldId id="2147469671"/>
            <p14:sldId id="2147469676"/>
            <p14:sldId id="2147469678"/>
            <p14:sldId id="2147469672"/>
            <p14:sldId id="2147469674"/>
            <p14:sldId id="2147469675"/>
            <p14:sldId id="2147469655"/>
            <p14:sldId id="396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774583B-986E-4506-62C2-05BDED106095}" name="Roth, Ellen" initials="RE" userId="S::a1328067@bestbuy.com::7f754de2-dfba-4512-8869-96b5416faed5" providerId="AD"/>
  <p188:author id="{616D5B5B-D721-8BEF-E39A-8B7D4F8BD290}" name="Wes Strait" initials="WS" userId="S::A1589652@bestbuy.com::bddc52d8-175b-416b-981a-a15cdff40ff7" providerId="AD"/>
  <p188:author id="{DB53425F-8778-4205-4A2C-E7E30B1AE1BB}" name="Roth, Ellen" initials="RE" userId="S::A1328067@bestbuy.com::7f754de2-dfba-4512-8869-96b5416faed5" providerId="AD"/>
  <p188:author id="{200F2EEB-0DAC-B1E0-15F3-0582F9329E5D}" name="Faleck, Aj" initials="FA" userId="S::a1523098@bestbuy.com::62a167b1-2d1f-4ced-acc5-7ad6a7ba98a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arin Odell" initials="KO" lastIdx="1" clrIdx="0"/>
  <p:cmAuthor id="2" name="Roth, Ellen" initials="RE" lastIdx="1" clrIdx="1">
    <p:extLst>
      <p:ext uri="{19B8F6BF-5375-455C-9EA6-DF929625EA0E}">
        <p15:presenceInfo xmlns:p15="http://schemas.microsoft.com/office/powerpoint/2012/main" userId="S::A1328067@bestbuy.com::7f754de2-dfba-4512-8869-96b5416faed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6BE"/>
    <a:srgbClr val="1B252C"/>
    <a:srgbClr val="FFFFFF"/>
    <a:srgbClr val="FFF200"/>
    <a:srgbClr val="000000"/>
    <a:srgbClr val="BFBFBF"/>
    <a:srgbClr val="D2D8E2"/>
    <a:srgbClr val="FFCE00"/>
    <a:srgbClr val="4976E6"/>
    <a:srgbClr val="001E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D5A479-739E-3BB8-03C7-8D2C02D9EBC5}" v="1" dt="2023-01-06T17:28:34.6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6" d="100"/>
          <a:sy n="116" d="100"/>
        </p:scale>
        <p:origin x="2458" y="77"/>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notesMaster" Target="notesMasters/notesMaster1.xml"/><Relationship Id="rId42"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handoutMaster" Target="handoutMasters/handoutMaster1.xml"/><Relationship Id="rId43"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lasick, Ann M" userId="1207c31f-87b1-451b-82f7-e4db1ef6eff9" providerId="ADAL" clId="{6097BF7C-FE20-4E50-AA05-0361921F9728}"/>
    <pc:docChg chg="custSel modSld">
      <pc:chgData name="Blasick, Ann M" userId="1207c31f-87b1-451b-82f7-e4db1ef6eff9" providerId="ADAL" clId="{6097BF7C-FE20-4E50-AA05-0361921F9728}" dt="2023-01-06T19:00:56.110" v="86" actId="20577"/>
      <pc:docMkLst>
        <pc:docMk/>
      </pc:docMkLst>
      <pc:sldChg chg="modSp mod">
        <pc:chgData name="Blasick, Ann M" userId="1207c31f-87b1-451b-82f7-e4db1ef6eff9" providerId="ADAL" clId="{6097BF7C-FE20-4E50-AA05-0361921F9728}" dt="2023-01-06T19:00:31.334" v="85" actId="20577"/>
        <pc:sldMkLst>
          <pc:docMk/>
          <pc:sldMk cId="947777745" sldId="2147469665"/>
        </pc:sldMkLst>
        <pc:spChg chg="mod">
          <ac:chgData name="Blasick, Ann M" userId="1207c31f-87b1-451b-82f7-e4db1ef6eff9" providerId="ADAL" clId="{6097BF7C-FE20-4E50-AA05-0361921F9728}" dt="2023-01-06T19:00:31.334" v="85" actId="20577"/>
          <ac:spMkLst>
            <pc:docMk/>
            <pc:sldMk cId="947777745" sldId="2147469665"/>
            <ac:spMk id="8" creationId="{04531F56-4B8B-76CB-4999-AE301D2F40E6}"/>
          </ac:spMkLst>
        </pc:spChg>
      </pc:sldChg>
      <pc:sldChg chg="modSp mod">
        <pc:chgData name="Blasick, Ann M" userId="1207c31f-87b1-451b-82f7-e4db1ef6eff9" providerId="ADAL" clId="{6097BF7C-FE20-4E50-AA05-0361921F9728}" dt="2023-01-06T19:00:56.110" v="86" actId="20577"/>
        <pc:sldMkLst>
          <pc:docMk/>
          <pc:sldMk cId="1842997839" sldId="2147469672"/>
        </pc:sldMkLst>
        <pc:spChg chg="mod">
          <ac:chgData name="Blasick, Ann M" userId="1207c31f-87b1-451b-82f7-e4db1ef6eff9" providerId="ADAL" clId="{6097BF7C-FE20-4E50-AA05-0361921F9728}" dt="2023-01-06T19:00:56.110" v="86" actId="20577"/>
          <ac:spMkLst>
            <pc:docMk/>
            <pc:sldMk cId="1842997839" sldId="2147469672"/>
            <ac:spMk id="5" creationId="{9DEAFF31-D3EA-0986-23FF-141222F1C22C}"/>
          </ac:spMkLst>
        </pc:spChg>
      </pc:sldChg>
    </pc:docChg>
  </pc:docChgLst>
  <pc:docChgLst>
    <pc:chgData name="Calhoun, Emma Rose" userId="S::ecalhoun8@gatech.edu::db3cebd3-9211-4dd8-a589-1168d47ffd13" providerId="AD" clId="Web-{E8D5A479-739E-3BB8-03C7-8D2C02D9EBC5}"/>
    <pc:docChg chg="modSld">
      <pc:chgData name="Calhoun, Emma Rose" userId="S::ecalhoun8@gatech.edu::db3cebd3-9211-4dd8-a589-1168d47ffd13" providerId="AD" clId="Web-{E8D5A479-739E-3BB8-03C7-8D2C02D9EBC5}" dt="2023-01-06T17:28:34.666" v="0" actId="20577"/>
      <pc:docMkLst>
        <pc:docMk/>
      </pc:docMkLst>
      <pc:sldChg chg="modSp">
        <pc:chgData name="Calhoun, Emma Rose" userId="S::ecalhoun8@gatech.edu::db3cebd3-9211-4dd8-a589-1168d47ffd13" providerId="AD" clId="Web-{E8D5A479-739E-3BB8-03C7-8D2C02D9EBC5}" dt="2023-01-06T17:28:34.666" v="0" actId="20577"/>
        <pc:sldMkLst>
          <pc:docMk/>
          <pc:sldMk cId="1842997839" sldId="2147469672"/>
        </pc:sldMkLst>
        <pc:spChg chg="mod">
          <ac:chgData name="Calhoun, Emma Rose" userId="S::ecalhoun8@gatech.edu::db3cebd3-9211-4dd8-a589-1168d47ffd13" providerId="AD" clId="Web-{E8D5A479-739E-3BB8-03C7-8D2C02D9EBC5}" dt="2023-01-06T17:28:34.666" v="0" actId="20577"/>
          <ac:spMkLst>
            <pc:docMk/>
            <pc:sldMk cId="1842997839" sldId="2147469672"/>
            <ac:spMk id="5" creationId="{9DEAFF31-D3EA-0986-23FF-141222F1C22C}"/>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Sales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Widgets</c:v>
                </c:pt>
              </c:strCache>
            </c:strRef>
          </c:tx>
          <c:spPr>
            <a:ln w="28575" cap="rnd">
              <a:solidFill>
                <a:schemeClr val="accent1"/>
              </a:solidFill>
              <a:round/>
            </a:ln>
            <a:effectLst/>
          </c:spPr>
          <c:marker>
            <c:symbol val="none"/>
          </c:marker>
          <c:cat>
            <c:strRef>
              <c:f>Sheet1!$A$2:$A$4</c:f>
              <c:strCache>
                <c:ptCount val="3"/>
                <c:pt idx="0">
                  <c:v>Jan</c:v>
                </c:pt>
                <c:pt idx="1">
                  <c:v>Feb</c:v>
                </c:pt>
                <c:pt idx="2">
                  <c:v>Mar</c:v>
                </c:pt>
              </c:strCache>
            </c:strRef>
          </c:cat>
          <c:val>
            <c:numRef>
              <c:f>Sheet1!$B$2:$B$4</c:f>
              <c:numCache>
                <c:formatCode>General</c:formatCode>
                <c:ptCount val="3"/>
                <c:pt idx="0">
                  <c:v>4</c:v>
                </c:pt>
                <c:pt idx="1">
                  <c:v>2</c:v>
                </c:pt>
                <c:pt idx="2">
                  <c:v>2.5</c:v>
                </c:pt>
              </c:numCache>
            </c:numRef>
          </c:val>
          <c:smooth val="0"/>
          <c:extLst>
            <c:ext xmlns:c16="http://schemas.microsoft.com/office/drawing/2014/chart" uri="{C3380CC4-5D6E-409C-BE32-E72D297353CC}">
              <c16:uniqueId val="{00000000-0E19-4EAB-AE6A-918D83B875A6}"/>
            </c:ext>
          </c:extLst>
        </c:ser>
        <c:ser>
          <c:idx val="1"/>
          <c:order val="1"/>
          <c:tx>
            <c:strRef>
              <c:f>Sheet1!$C$1</c:f>
              <c:strCache>
                <c:ptCount val="1"/>
                <c:pt idx="0">
                  <c:v>Sprockets</c:v>
                </c:pt>
              </c:strCache>
            </c:strRef>
          </c:tx>
          <c:spPr>
            <a:ln w="28575" cap="rnd">
              <a:solidFill>
                <a:schemeClr val="accent2"/>
              </a:solidFill>
              <a:round/>
            </a:ln>
            <a:effectLst/>
          </c:spPr>
          <c:marker>
            <c:symbol val="none"/>
          </c:marker>
          <c:cat>
            <c:strRef>
              <c:f>Sheet1!$A$2:$A$4</c:f>
              <c:strCache>
                <c:ptCount val="3"/>
                <c:pt idx="0">
                  <c:v>Jan</c:v>
                </c:pt>
                <c:pt idx="1">
                  <c:v>Feb</c:v>
                </c:pt>
                <c:pt idx="2">
                  <c:v>Mar</c:v>
                </c:pt>
              </c:strCache>
            </c:strRef>
          </c:cat>
          <c:val>
            <c:numRef>
              <c:f>Sheet1!$C$2:$C$4</c:f>
              <c:numCache>
                <c:formatCode>General</c:formatCode>
                <c:ptCount val="3"/>
                <c:pt idx="0">
                  <c:v>1</c:v>
                </c:pt>
                <c:pt idx="1">
                  <c:v>5</c:v>
                </c:pt>
                <c:pt idx="2">
                  <c:v>1</c:v>
                </c:pt>
              </c:numCache>
            </c:numRef>
          </c:val>
          <c:smooth val="0"/>
          <c:extLst>
            <c:ext xmlns:c16="http://schemas.microsoft.com/office/drawing/2014/chart" uri="{C3380CC4-5D6E-409C-BE32-E72D297353CC}">
              <c16:uniqueId val="{00000001-0E19-4EAB-AE6A-918D83B875A6}"/>
            </c:ext>
          </c:extLst>
        </c:ser>
        <c:ser>
          <c:idx val="2"/>
          <c:order val="2"/>
          <c:tx>
            <c:strRef>
              <c:f>Sheet1!$D$1</c:f>
              <c:strCache>
                <c:ptCount val="1"/>
                <c:pt idx="0">
                  <c:v>Gears</c:v>
                </c:pt>
              </c:strCache>
            </c:strRef>
          </c:tx>
          <c:spPr>
            <a:ln w="28575" cap="rnd">
              <a:solidFill>
                <a:schemeClr val="accent3"/>
              </a:solidFill>
              <a:round/>
            </a:ln>
            <a:effectLst/>
          </c:spPr>
          <c:marker>
            <c:symbol val="none"/>
          </c:marker>
          <c:cat>
            <c:strRef>
              <c:f>Sheet1!$A$2:$A$4</c:f>
              <c:strCache>
                <c:ptCount val="3"/>
                <c:pt idx="0">
                  <c:v>Jan</c:v>
                </c:pt>
                <c:pt idx="1">
                  <c:v>Feb</c:v>
                </c:pt>
                <c:pt idx="2">
                  <c:v>Mar</c:v>
                </c:pt>
              </c:strCache>
            </c:strRef>
          </c:cat>
          <c:val>
            <c:numRef>
              <c:f>Sheet1!$D$2:$D$4</c:f>
              <c:numCache>
                <c:formatCode>General</c:formatCode>
                <c:ptCount val="3"/>
                <c:pt idx="0">
                  <c:v>2</c:v>
                </c:pt>
                <c:pt idx="1">
                  <c:v>0.5</c:v>
                </c:pt>
                <c:pt idx="2">
                  <c:v>2</c:v>
                </c:pt>
              </c:numCache>
            </c:numRef>
          </c:val>
          <c:smooth val="0"/>
          <c:extLst>
            <c:ext xmlns:c16="http://schemas.microsoft.com/office/drawing/2014/chart" uri="{C3380CC4-5D6E-409C-BE32-E72D297353CC}">
              <c16:uniqueId val="{00000002-0E19-4EAB-AE6A-918D83B875A6}"/>
            </c:ext>
          </c:extLst>
        </c:ser>
        <c:dLbls>
          <c:showLegendKey val="0"/>
          <c:showVal val="0"/>
          <c:showCatName val="0"/>
          <c:showSerName val="0"/>
          <c:showPercent val="0"/>
          <c:showBubbleSize val="0"/>
        </c:dLbls>
        <c:smooth val="0"/>
        <c:axId val="1437782544"/>
        <c:axId val="1437785456"/>
      </c:lineChart>
      <c:catAx>
        <c:axId val="1437782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37785456"/>
        <c:crosses val="autoZero"/>
        <c:auto val="1"/>
        <c:lblAlgn val="ctr"/>
        <c:lblOffset val="100"/>
        <c:noMultiLvlLbl val="0"/>
      </c:catAx>
      <c:valAx>
        <c:axId val="14377854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377825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59AF286-E0F2-433E-BB10-DB865B5FF539}"/>
              </a:ext>
            </a:extLst>
          </p:cNvPr>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a:extLst>
              <a:ext uri="{FF2B5EF4-FFF2-40B4-BE49-F238E27FC236}">
                <a16:creationId xmlns:a16="http://schemas.microsoft.com/office/drawing/2014/main" id="{8CF403E1-7ECC-4159-A97E-493CB4CC3BFF}"/>
              </a:ext>
            </a:extLst>
          </p:cNvPr>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DFC43E1F-A4F9-4437-90C1-1172C882C709}" type="datetimeFigureOut">
              <a:rPr lang="en-US" smtClean="0"/>
              <a:t>1/6/2023</a:t>
            </a:fld>
            <a:endParaRPr lang="en-US"/>
          </a:p>
        </p:txBody>
      </p:sp>
      <p:sp>
        <p:nvSpPr>
          <p:cNvPr id="4" name="Footer Placeholder 3">
            <a:extLst>
              <a:ext uri="{FF2B5EF4-FFF2-40B4-BE49-F238E27FC236}">
                <a16:creationId xmlns:a16="http://schemas.microsoft.com/office/drawing/2014/main" id="{1F60D581-C376-4A10-B43A-4E5F428DF2BF}"/>
              </a:ext>
            </a:extLst>
          </p:cNvPr>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44DD386-8E17-4542-9A06-59C6D11C2895}"/>
              </a:ext>
            </a:extLst>
          </p:cNvPr>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B7A3BE70-6824-4802-A730-F54FE84F25B0}" type="slidenum">
              <a:rPr lang="en-US" smtClean="0"/>
              <a:t>‹#›</a:t>
            </a:fld>
            <a:endParaRPr lang="en-US"/>
          </a:p>
        </p:txBody>
      </p:sp>
    </p:spTree>
    <p:extLst>
      <p:ext uri="{BB962C8B-B14F-4D97-AF65-F5344CB8AC3E}">
        <p14:creationId xmlns:p14="http://schemas.microsoft.com/office/powerpoint/2010/main" val="32243680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E1BADABD-BEEA-404F-947A-26CAECE76E02}" type="datetimeFigureOut">
              <a:rPr lang="en-US" smtClean="0"/>
              <a:t>1/6/2023</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C955F88E-BB9B-F34C-B48C-CC7590C0553B}" type="slidenum">
              <a:rPr lang="en-US" smtClean="0"/>
              <a:t>‹#›</a:t>
            </a:fld>
            <a:endParaRPr lang="en-US"/>
          </a:p>
        </p:txBody>
      </p:sp>
    </p:spTree>
    <p:extLst>
      <p:ext uri="{BB962C8B-B14F-4D97-AF65-F5344CB8AC3E}">
        <p14:creationId xmlns:p14="http://schemas.microsoft.com/office/powerpoint/2010/main" val="2050360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spcAft>
                <a:spcPts val="611"/>
              </a:spcAft>
              <a:defRPr/>
            </a:pPr>
            <a:endParaRPr lang="en-US"/>
          </a:p>
        </p:txBody>
      </p:sp>
      <p:sp>
        <p:nvSpPr>
          <p:cNvPr id="4" name="Slide Number Placeholder 3"/>
          <p:cNvSpPr>
            <a:spLocks noGrp="1"/>
          </p:cNvSpPr>
          <p:nvPr>
            <p:ph type="sldNum" sz="quarter" idx="5"/>
          </p:nvPr>
        </p:nvSpPr>
        <p:spPr/>
        <p:txBody>
          <a:bodyPr/>
          <a:lstStyle/>
          <a:p>
            <a:fld id="{C955F88E-BB9B-F34C-B48C-CC7590C0553B}" type="slidenum">
              <a:rPr lang="en-US" smtClean="0"/>
              <a:t>1</a:t>
            </a:fld>
            <a:endParaRPr lang="en-US"/>
          </a:p>
        </p:txBody>
      </p:sp>
    </p:spTree>
    <p:extLst>
      <p:ext uri="{BB962C8B-B14F-4D97-AF65-F5344CB8AC3E}">
        <p14:creationId xmlns:p14="http://schemas.microsoft.com/office/powerpoint/2010/main" val="940559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955F88E-BB9B-F34C-B48C-CC7590C0553B}" type="slidenum">
              <a:rPr lang="en-US" smtClean="0"/>
              <a:t>4</a:t>
            </a:fld>
            <a:endParaRPr lang="en-US"/>
          </a:p>
        </p:txBody>
      </p:sp>
    </p:spTree>
    <p:extLst>
      <p:ext uri="{BB962C8B-B14F-4D97-AF65-F5344CB8AC3E}">
        <p14:creationId xmlns:p14="http://schemas.microsoft.com/office/powerpoint/2010/main" val="6079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955F88E-BB9B-F34C-B48C-CC7590C0553B}" type="slidenum">
              <a:rPr lang="en-US" smtClean="0"/>
              <a:t>5</a:t>
            </a:fld>
            <a:endParaRPr lang="en-US"/>
          </a:p>
        </p:txBody>
      </p:sp>
    </p:spTree>
    <p:extLst>
      <p:ext uri="{BB962C8B-B14F-4D97-AF65-F5344CB8AC3E}">
        <p14:creationId xmlns:p14="http://schemas.microsoft.com/office/powerpoint/2010/main" val="2748600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471"/>
            <a:r>
              <a:rPr lang="en-US" b="1"/>
              <a:t>Decision Science</a:t>
            </a:r>
            <a:br>
              <a:rPr lang="en-US"/>
            </a:br>
            <a:r>
              <a:rPr lang="en-US" sz="1600" i="1"/>
              <a:t>Develops strong cross-functional partnerships</a:t>
            </a:r>
            <a:endParaRPr lang="en-US" sz="1600"/>
          </a:p>
          <a:p>
            <a:pPr marL="412180" lvl="1"/>
            <a:r>
              <a:rPr lang="en-US"/>
              <a:t>Analytics partnership aligned to our key business functions (Customer Office, Omnichannel) – working directly with our business teams to deliver next-generation digital tools and analytical solutions</a:t>
            </a:r>
          </a:p>
          <a:p>
            <a:pPr marL="412180" lvl="1"/>
            <a:r>
              <a:rPr lang="en-US"/>
              <a:t>Strategic Decision Support – supporting our key enterprise decisions with objectivity, using data as a foundation</a:t>
            </a:r>
          </a:p>
          <a:p>
            <a:pPr marL="412180" lvl="1"/>
            <a:r>
              <a:rPr lang="en-US"/>
              <a:t>Analytics Innovation – educate our business on the “art of the possible” and evangelize analytics solutions</a:t>
            </a:r>
          </a:p>
          <a:p>
            <a:pPr marL="412180" lvl="1"/>
            <a:r>
              <a:rPr lang="en-US"/>
              <a:t>Data analysis &amp; data discovery – What else are we capable of doing/knowing? </a:t>
            </a:r>
          </a:p>
          <a:p>
            <a:pPr marL="6471"/>
            <a:r>
              <a:rPr lang="en-US" b="1"/>
              <a:t>Data Science &amp; Applied Machine Learning</a:t>
            </a:r>
            <a:br>
              <a:rPr lang="en-US"/>
            </a:br>
            <a:r>
              <a:rPr lang="en-US" sz="1600" i="1"/>
              <a:t>Emphasis on technical expertise</a:t>
            </a:r>
            <a:endParaRPr lang="en-US"/>
          </a:p>
          <a:p>
            <a:pPr marL="412180" lvl="1"/>
            <a:r>
              <a:rPr lang="en-US"/>
              <a:t>Analytics Discovery – study feasibility of an idea and exploring data</a:t>
            </a:r>
          </a:p>
          <a:p>
            <a:pPr marL="412180" lvl="1"/>
            <a:r>
              <a:rPr lang="en-US"/>
              <a:t>Analytics Applications – operationalize data products into an end user friendly application</a:t>
            </a:r>
          </a:p>
        </p:txBody>
      </p:sp>
      <p:sp>
        <p:nvSpPr>
          <p:cNvPr id="4" name="Slide Number Placeholder 3"/>
          <p:cNvSpPr>
            <a:spLocks noGrp="1"/>
          </p:cNvSpPr>
          <p:nvPr>
            <p:ph type="sldNum" sz="quarter" idx="5"/>
          </p:nvPr>
        </p:nvSpPr>
        <p:spPr/>
        <p:txBody>
          <a:bodyPr/>
          <a:lstStyle/>
          <a:p>
            <a:fld id="{C955F88E-BB9B-F34C-B48C-CC7590C0553B}" type="slidenum">
              <a:rPr lang="en-US" smtClean="0"/>
              <a:t>6</a:t>
            </a:fld>
            <a:endParaRPr lang="en-US"/>
          </a:p>
        </p:txBody>
      </p:sp>
    </p:spTree>
    <p:extLst>
      <p:ext uri="{BB962C8B-B14F-4D97-AF65-F5344CB8AC3E}">
        <p14:creationId xmlns:p14="http://schemas.microsoft.com/office/powerpoint/2010/main" val="4291382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Know the data… but not just the data! Also think of an audience’s context for that data</a:t>
            </a:r>
          </a:p>
          <a:p>
            <a:endParaRPr lang="en-US"/>
          </a:p>
        </p:txBody>
      </p:sp>
      <p:sp>
        <p:nvSpPr>
          <p:cNvPr id="4" name="Slide Number Placeholder 3"/>
          <p:cNvSpPr>
            <a:spLocks noGrp="1"/>
          </p:cNvSpPr>
          <p:nvPr>
            <p:ph type="sldNum" sz="quarter" idx="5"/>
          </p:nvPr>
        </p:nvSpPr>
        <p:spPr/>
        <p:txBody>
          <a:bodyPr/>
          <a:lstStyle/>
          <a:p>
            <a:fld id="{C955F88E-BB9B-F34C-B48C-CC7590C0553B}" type="slidenum">
              <a:rPr lang="en-US" smtClean="0"/>
              <a:t>16</a:t>
            </a:fld>
            <a:endParaRPr lang="en-US"/>
          </a:p>
        </p:txBody>
      </p:sp>
    </p:spTree>
    <p:extLst>
      <p:ext uri="{BB962C8B-B14F-4D97-AF65-F5344CB8AC3E}">
        <p14:creationId xmlns:p14="http://schemas.microsoft.com/office/powerpoint/2010/main" val="4053389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p:txBody>
          <a:bodyPr/>
          <a:lstStyle/>
          <a:p>
            <a:pPr defTabSz="949478">
              <a:defRPr/>
            </a:pPr>
            <a:fld id="{F58674E0-02FA-4224-A6EF-00A0E8F7E6CB}" type="slidenum">
              <a:rPr lang="en-GB" sz="1300">
                <a:solidFill>
                  <a:prstClr val="black"/>
                </a:solidFill>
                <a:latin typeface="Calibri"/>
              </a:rPr>
              <a:pPr defTabSz="949478">
                <a:defRPr/>
              </a:pPr>
              <a:t>28</a:t>
            </a:fld>
            <a:endParaRPr lang="en-GB" sz="1300">
              <a:solidFill>
                <a:prstClr val="black"/>
              </a:solidFill>
              <a:latin typeface="Calibri"/>
            </a:endParaRPr>
          </a:p>
        </p:txBody>
      </p:sp>
      <p:sp>
        <p:nvSpPr>
          <p:cNvPr id="89091" name="Rectangle 2"/>
          <p:cNvSpPr>
            <a:spLocks noGrp="1" noRot="1" noChangeAspect="1" noChangeArrowheads="1" noTextEdit="1"/>
          </p:cNvSpPr>
          <p:nvPr>
            <p:ph type="sldImg"/>
          </p:nvPr>
        </p:nvSpPr>
        <p:spPr bwMode="auto">
          <a:xfrm>
            <a:off x="881063" y="887413"/>
            <a:ext cx="5880100" cy="3308350"/>
          </a:xfrm>
          <a:noFill/>
          <a:ln>
            <a:solidFill>
              <a:srgbClr val="000000"/>
            </a:solidFill>
            <a:miter lim="800000"/>
            <a:headEnd/>
            <a:tailEnd/>
          </a:ln>
        </p:spPr>
      </p:sp>
      <p:sp>
        <p:nvSpPr>
          <p:cNvPr id="89092" name="Rectangle 3"/>
          <p:cNvSpPr>
            <a:spLocks noGrp="1" noChangeArrowheads="1"/>
          </p:cNvSpPr>
          <p:nvPr>
            <p:ph type="body" idx="1"/>
          </p:nvPr>
        </p:nvSpPr>
        <p:spPr bwMode="auto">
          <a:xfrm>
            <a:off x="723343" y="5728234"/>
            <a:ext cx="6197249" cy="3545003"/>
          </a:xfrm>
          <a:noFill/>
        </p:spPr>
        <p:txBody>
          <a:bodyPr wrap="square" numCol="1" anchor="t" anchorCtr="0" compatLnSpc="1">
            <a:prstTxWarp prst="textNoShape">
              <a:avLst/>
            </a:prstTxWarp>
            <a:normAutofit/>
          </a:bodyPr>
          <a:lstStyle/>
          <a:p>
            <a:endParaRPr lang="en-US"/>
          </a:p>
        </p:txBody>
      </p:sp>
    </p:spTree>
    <p:extLst>
      <p:ext uri="{BB962C8B-B14F-4D97-AF65-F5344CB8AC3E}">
        <p14:creationId xmlns:p14="http://schemas.microsoft.com/office/powerpoint/2010/main" val="31682665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7B01E8-B678-495A-9714-B9A77C1DECB5}"/>
              </a:ext>
            </a:extLst>
          </p:cNvPr>
          <p:cNvSpPr>
            <a:spLocks noGrp="1"/>
          </p:cNvSpPr>
          <p:nvPr>
            <p:ph idx="1"/>
          </p:nvPr>
        </p:nvSpPr>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00B6A6D-3DD9-4321-8887-A692A36FC35D}"/>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4889ABA3-1AA3-4B12-9FBD-F000B6BA6F78}"/>
              </a:ext>
            </a:extLst>
          </p:cNvPr>
          <p:cNvSpPr>
            <a:spLocks noGrp="1"/>
          </p:cNvSpPr>
          <p:nvPr>
            <p:ph type="ftr" sz="quarter" idx="10"/>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57BEB44E-6A23-4E22-855C-7DD7876013F0}"/>
              </a:ext>
            </a:extLst>
          </p:cNvPr>
          <p:cNvSpPr>
            <a:spLocks noGrp="1"/>
          </p:cNvSpPr>
          <p:nvPr>
            <p:ph type="sldNum" sz="quarter" idx="11"/>
          </p:nvPr>
        </p:nvSpPr>
        <p:spPr/>
        <p:txBody>
          <a:bodyPr/>
          <a:lstStyle/>
          <a:p>
            <a:pPr algn="r"/>
            <a:fld id="{C8C09DA5-8C43-4702-8900-F4900F7A89AE}" type="slidenum">
              <a:rPr lang="en-US" smtClean="0"/>
              <a:pPr algn="r"/>
              <a:t>‹#›</a:t>
            </a:fld>
            <a:endParaRPr lang="en-US"/>
          </a:p>
        </p:txBody>
      </p:sp>
    </p:spTree>
    <p:extLst>
      <p:ext uri="{BB962C8B-B14F-4D97-AF65-F5344CB8AC3E}">
        <p14:creationId xmlns:p14="http://schemas.microsoft.com/office/powerpoint/2010/main" val="3003465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49BAE7-DF93-4825-A1B9-A83D8FBFF79F}"/>
              </a:ext>
            </a:extLst>
          </p:cNvPr>
          <p:cNvSpPr>
            <a:spLocks noGrp="1"/>
          </p:cNvSpPr>
          <p:nvPr>
            <p:ph sz="half" idx="1"/>
          </p:nvPr>
        </p:nvSpPr>
        <p:spPr>
          <a:xfrm>
            <a:off x="342900" y="1371601"/>
            <a:ext cx="5676900" cy="46863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B045F35-196B-4F55-A2EE-A9FC48B5C5F8}"/>
              </a:ext>
            </a:extLst>
          </p:cNvPr>
          <p:cNvSpPr>
            <a:spLocks noGrp="1"/>
          </p:cNvSpPr>
          <p:nvPr>
            <p:ph sz="half" idx="2"/>
          </p:nvPr>
        </p:nvSpPr>
        <p:spPr>
          <a:xfrm>
            <a:off x="6172200" y="1371600"/>
            <a:ext cx="5676900" cy="4686301"/>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AD653815-7D02-47EB-842F-34B5DC413169}"/>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08B9CFC1-B3E7-40C4-BA98-85AC79301D91}"/>
              </a:ext>
            </a:extLst>
          </p:cNvPr>
          <p:cNvSpPr>
            <a:spLocks noGrp="1"/>
          </p:cNvSpPr>
          <p:nvPr>
            <p:ph type="ftr" sz="quarter" idx="10"/>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C8680AA-8C4E-4FAD-8337-8EC6EED5D4ED}"/>
              </a:ext>
            </a:extLst>
          </p:cNvPr>
          <p:cNvSpPr>
            <a:spLocks noGrp="1"/>
          </p:cNvSpPr>
          <p:nvPr>
            <p:ph type="sldNum" sz="quarter" idx="11"/>
          </p:nvPr>
        </p:nvSpPr>
        <p:spPr/>
        <p:txBody>
          <a:bodyPr/>
          <a:lstStyle/>
          <a:p>
            <a:pPr algn="r"/>
            <a:fld id="{C8C09DA5-8C43-4702-8900-F4900F7A89AE}" type="slidenum">
              <a:rPr lang="en-US" smtClean="0"/>
              <a:pPr algn="r"/>
              <a:t>‹#›</a:t>
            </a:fld>
            <a:endParaRPr lang="en-US"/>
          </a:p>
        </p:txBody>
      </p:sp>
    </p:spTree>
    <p:extLst>
      <p:ext uri="{BB962C8B-B14F-4D97-AF65-F5344CB8AC3E}">
        <p14:creationId xmlns:p14="http://schemas.microsoft.com/office/powerpoint/2010/main" val="357480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5770FEC-EBB8-47BF-85CA-4670487C7ADC}"/>
              </a:ext>
            </a:extLst>
          </p:cNvPr>
          <p:cNvSpPr>
            <a:spLocks noGrp="1"/>
          </p:cNvSpPr>
          <p:nvPr>
            <p:ph type="title"/>
          </p:nvPr>
        </p:nvSpPr>
        <p:spPr>
          <a:xfrm>
            <a:off x="342900" y="293913"/>
            <a:ext cx="11524634" cy="557805"/>
          </a:xfrm>
        </p:spPr>
        <p:txBody>
          <a:bodyPr/>
          <a:lstStyle/>
          <a:p>
            <a:r>
              <a:rPr lang="en-US"/>
              <a:t>Click to edit Master title style</a:t>
            </a:r>
          </a:p>
        </p:txBody>
      </p:sp>
      <p:sp>
        <p:nvSpPr>
          <p:cNvPr id="6" name="Footer Placeholder 5">
            <a:extLst>
              <a:ext uri="{FF2B5EF4-FFF2-40B4-BE49-F238E27FC236}">
                <a16:creationId xmlns:a16="http://schemas.microsoft.com/office/drawing/2014/main" id="{EA016150-4ED3-4988-818C-6AFB57E12BE5}"/>
              </a:ext>
            </a:extLst>
          </p:cNvPr>
          <p:cNvSpPr>
            <a:spLocks noGrp="1"/>
          </p:cNvSpPr>
          <p:nvPr>
            <p:ph type="ftr" sz="quarter" idx="13"/>
          </p:nvPr>
        </p:nvSpPr>
        <p:spPr/>
        <p:txBody>
          <a:bodyPr/>
          <a:lstStyle/>
          <a:p>
            <a:r>
              <a:rPr lang="en-US"/>
              <a:t>SAMPLE FOOTER TEXT</a:t>
            </a:r>
          </a:p>
        </p:txBody>
      </p:sp>
      <p:sp>
        <p:nvSpPr>
          <p:cNvPr id="8" name="Slide Number Placeholder 7">
            <a:extLst>
              <a:ext uri="{FF2B5EF4-FFF2-40B4-BE49-F238E27FC236}">
                <a16:creationId xmlns:a16="http://schemas.microsoft.com/office/drawing/2014/main" id="{C14AA88B-D3C9-4BA6-8E31-05A972EC41AD}"/>
              </a:ext>
            </a:extLst>
          </p:cNvPr>
          <p:cNvSpPr>
            <a:spLocks noGrp="1"/>
          </p:cNvSpPr>
          <p:nvPr>
            <p:ph type="sldNum" sz="quarter" idx="14"/>
          </p:nvPr>
        </p:nvSpPr>
        <p:spPr/>
        <p:txBody>
          <a:bodyPr/>
          <a:lstStyle/>
          <a:p>
            <a:pPr algn="r"/>
            <a:fld id="{C8C09DA5-8C43-4702-8900-F4900F7A89AE}" type="slidenum">
              <a:rPr lang="en-US" smtClean="0"/>
              <a:pPr algn="r"/>
              <a:t>‹#›</a:t>
            </a:fld>
            <a:endParaRPr lang="en-US"/>
          </a:p>
        </p:txBody>
      </p:sp>
      <p:sp>
        <p:nvSpPr>
          <p:cNvPr id="16" name="Text Placeholder 15">
            <a:extLst>
              <a:ext uri="{FF2B5EF4-FFF2-40B4-BE49-F238E27FC236}">
                <a16:creationId xmlns:a16="http://schemas.microsoft.com/office/drawing/2014/main" id="{1618E0B0-CD29-45FD-A388-06A8DB244B3C}"/>
              </a:ext>
            </a:extLst>
          </p:cNvPr>
          <p:cNvSpPr>
            <a:spLocks noGrp="1"/>
          </p:cNvSpPr>
          <p:nvPr>
            <p:ph type="body" sz="quarter" idx="18" hasCustomPrompt="1"/>
          </p:nvPr>
        </p:nvSpPr>
        <p:spPr>
          <a:xfrm>
            <a:off x="342898" y="2364104"/>
            <a:ext cx="3749040" cy="3709671"/>
          </a:xfrm>
          <a:solidFill>
            <a:schemeClr val="accent5"/>
          </a:solidFill>
        </p:spPr>
        <p:txBody>
          <a:bodyPr vert="horz" lIns="182880" tIns="182880" rIns="0" bIns="0" rtlCol="0">
            <a:noAutofit/>
          </a:bodyPr>
          <a:lstStyle>
            <a:lvl1pPr marL="0" marR="0" indent="0" algn="l" defTabSz="380990" rtl="0" eaLnBrk="1" fontAlgn="base" latinLnBrk="0" hangingPunct="1">
              <a:lnSpc>
                <a:spcPct val="80000"/>
              </a:lnSpc>
              <a:spcBef>
                <a:spcPct val="0"/>
              </a:spcBef>
              <a:spcAft>
                <a:spcPct val="0"/>
              </a:spcAft>
              <a:buClrTx/>
              <a:buSzTx/>
              <a:buFontTx/>
              <a:buNone/>
              <a:tabLst/>
              <a:defRPr lang="en-US" sz="2800" b="1" kern="0" noProof="0">
                <a:solidFill>
                  <a:srgbClr val="000000"/>
                </a:solidFill>
              </a:defRPr>
            </a:lvl1pPr>
            <a:lvl2pPr>
              <a:defRPr lang="en-US" smtClean="0"/>
            </a:lvl2pPr>
            <a:lvl3pPr>
              <a:defRPr lang="en-US" smtClean="0"/>
            </a:lvl3pPr>
            <a:lvl4pPr>
              <a:defRPr lang="en-US" smtClean="0"/>
            </a:lvl4pPr>
            <a:lvl5pPr>
              <a:defRPr lang="en-US"/>
            </a:lvl5pPr>
          </a:lstStyle>
          <a:p>
            <a:pPr marL="0" marR="0" lvl="0" indent="0" algn="l" defTabSz="380990" rtl="0" eaLnBrk="1" fontAlgn="base" latinLnBrk="0" hangingPunct="1">
              <a:lnSpc>
                <a:spcPct val="80000"/>
              </a:lnSpc>
              <a:spcBef>
                <a:spcPct val="0"/>
              </a:spcBef>
              <a:spcAft>
                <a:spcPct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mn-lt"/>
                <a:ea typeface="+mn-ea"/>
                <a:cs typeface="+mn-cs"/>
              </a:rPr>
              <a:t>Box one main topic</a:t>
            </a:r>
          </a:p>
        </p:txBody>
      </p:sp>
      <p:sp>
        <p:nvSpPr>
          <p:cNvPr id="18" name="Text Placeholder 17">
            <a:extLst>
              <a:ext uri="{FF2B5EF4-FFF2-40B4-BE49-F238E27FC236}">
                <a16:creationId xmlns:a16="http://schemas.microsoft.com/office/drawing/2014/main" id="{4938982A-9697-442D-9DF4-4204D62D16E6}"/>
              </a:ext>
            </a:extLst>
          </p:cNvPr>
          <p:cNvSpPr>
            <a:spLocks noGrp="1"/>
          </p:cNvSpPr>
          <p:nvPr>
            <p:ph type="body" sz="quarter" idx="19" hasCustomPrompt="1"/>
          </p:nvPr>
        </p:nvSpPr>
        <p:spPr>
          <a:xfrm>
            <a:off x="342900" y="1368425"/>
            <a:ext cx="3749040" cy="995680"/>
          </a:xfrm>
          <a:solidFill>
            <a:schemeClr val="accent1"/>
          </a:solidFill>
        </p:spPr>
        <p:txBody>
          <a:bodyPr vert="horz" lIns="182880" tIns="45720" rIns="91440" bIns="64008" rtlCol="0" anchor="b" anchorCtr="0">
            <a:noAutofit/>
          </a:bodyPr>
          <a:lstStyle>
            <a:lvl1pPr marL="0" indent="0">
              <a:lnSpc>
                <a:spcPct val="85000"/>
              </a:lnSpc>
              <a:spcBef>
                <a:spcPts val="0"/>
              </a:spcBef>
              <a:buNone/>
              <a:defRPr lang="en-US" sz="3200" b="1" smtClean="0">
                <a:solidFill>
                  <a:schemeClr val="bg2"/>
                </a:solidFill>
              </a:defRPr>
            </a:lvl1pPr>
            <a:lvl2pPr>
              <a:defRPr lang="en-US" smtClean="0"/>
            </a:lvl2pPr>
            <a:lvl3pPr>
              <a:defRPr lang="en-US" smtClean="0"/>
            </a:lvl3pPr>
            <a:lvl4pPr>
              <a:defRPr lang="en-US" smtClean="0"/>
            </a:lvl4pPr>
            <a:lvl5pPr>
              <a:defRPr lang="en-US"/>
            </a:lvl5pPr>
          </a:lstStyle>
          <a:p>
            <a:pPr marL="457200" lvl="0" indent="-457200"/>
            <a:r>
              <a:rPr lang="en-US"/>
              <a:t>Box one </a:t>
            </a:r>
            <a:br>
              <a:rPr lang="en-US"/>
            </a:br>
            <a:r>
              <a:rPr lang="en-US"/>
              <a:t>headline here</a:t>
            </a:r>
          </a:p>
        </p:txBody>
      </p:sp>
      <p:sp>
        <p:nvSpPr>
          <p:cNvPr id="19" name="Text Placeholder 15">
            <a:extLst>
              <a:ext uri="{FF2B5EF4-FFF2-40B4-BE49-F238E27FC236}">
                <a16:creationId xmlns:a16="http://schemas.microsoft.com/office/drawing/2014/main" id="{37E7C5C5-4C91-4AF2-B5EA-A55C40AEFF6D}"/>
              </a:ext>
            </a:extLst>
          </p:cNvPr>
          <p:cNvSpPr>
            <a:spLocks noGrp="1"/>
          </p:cNvSpPr>
          <p:nvPr>
            <p:ph type="body" sz="quarter" idx="20" hasCustomPrompt="1"/>
          </p:nvPr>
        </p:nvSpPr>
        <p:spPr>
          <a:xfrm>
            <a:off x="4230695" y="2364104"/>
            <a:ext cx="3749040" cy="3709671"/>
          </a:xfrm>
          <a:solidFill>
            <a:schemeClr val="accent5"/>
          </a:solidFill>
        </p:spPr>
        <p:txBody>
          <a:bodyPr vert="horz" lIns="182880" tIns="182880" rIns="0" bIns="0" rtlCol="0">
            <a:noAutofit/>
          </a:bodyPr>
          <a:lstStyle>
            <a:lvl1pPr marL="0" marR="0" indent="0" algn="l" defTabSz="380990" rtl="0" eaLnBrk="1" fontAlgn="base" latinLnBrk="0" hangingPunct="1">
              <a:lnSpc>
                <a:spcPct val="80000"/>
              </a:lnSpc>
              <a:spcBef>
                <a:spcPct val="0"/>
              </a:spcBef>
              <a:spcAft>
                <a:spcPct val="0"/>
              </a:spcAft>
              <a:buClrTx/>
              <a:buSzTx/>
              <a:buFontTx/>
              <a:buNone/>
              <a:tabLst/>
              <a:defRPr lang="en-US" sz="2800" b="1" kern="0" noProof="0">
                <a:solidFill>
                  <a:srgbClr val="000000"/>
                </a:solidFill>
              </a:defRPr>
            </a:lvl1pPr>
            <a:lvl2pPr>
              <a:defRPr lang="en-US" smtClean="0"/>
            </a:lvl2pPr>
            <a:lvl3pPr>
              <a:defRPr lang="en-US" smtClean="0"/>
            </a:lvl3pPr>
            <a:lvl4pPr>
              <a:defRPr lang="en-US" smtClean="0"/>
            </a:lvl4pPr>
            <a:lvl5pPr>
              <a:defRPr lang="en-US"/>
            </a:lvl5pPr>
          </a:lstStyle>
          <a:p>
            <a:pPr marL="0" marR="0" lvl="0" indent="0" algn="l" defTabSz="380990" rtl="0" eaLnBrk="1" fontAlgn="base" latinLnBrk="0" hangingPunct="1">
              <a:lnSpc>
                <a:spcPct val="80000"/>
              </a:lnSpc>
              <a:spcBef>
                <a:spcPct val="0"/>
              </a:spcBef>
              <a:spcAft>
                <a:spcPct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mn-lt"/>
                <a:ea typeface="+mn-ea"/>
                <a:cs typeface="+mn-cs"/>
              </a:rPr>
              <a:t>Box two main topic</a:t>
            </a:r>
          </a:p>
        </p:txBody>
      </p:sp>
      <p:sp>
        <p:nvSpPr>
          <p:cNvPr id="20" name="Text Placeholder 17">
            <a:extLst>
              <a:ext uri="{FF2B5EF4-FFF2-40B4-BE49-F238E27FC236}">
                <a16:creationId xmlns:a16="http://schemas.microsoft.com/office/drawing/2014/main" id="{9316FA3C-6E11-4F58-A503-7160A20B1B35}"/>
              </a:ext>
            </a:extLst>
          </p:cNvPr>
          <p:cNvSpPr>
            <a:spLocks noGrp="1"/>
          </p:cNvSpPr>
          <p:nvPr>
            <p:ph type="body" sz="quarter" idx="21" hasCustomPrompt="1"/>
          </p:nvPr>
        </p:nvSpPr>
        <p:spPr>
          <a:xfrm>
            <a:off x="4230697" y="1368425"/>
            <a:ext cx="3749040" cy="995680"/>
          </a:xfrm>
          <a:solidFill>
            <a:schemeClr val="accent1"/>
          </a:solidFill>
        </p:spPr>
        <p:txBody>
          <a:bodyPr vert="horz" lIns="182880" tIns="45720" rIns="91440" bIns="64008" rtlCol="0" anchor="b" anchorCtr="0">
            <a:noAutofit/>
          </a:bodyPr>
          <a:lstStyle>
            <a:lvl1pPr marL="0" indent="0">
              <a:lnSpc>
                <a:spcPct val="85000"/>
              </a:lnSpc>
              <a:spcBef>
                <a:spcPts val="0"/>
              </a:spcBef>
              <a:buNone/>
              <a:defRPr lang="en-US" sz="3200" b="1" smtClean="0">
                <a:solidFill>
                  <a:schemeClr val="bg2"/>
                </a:solidFill>
              </a:defRPr>
            </a:lvl1pPr>
            <a:lvl2pPr>
              <a:defRPr lang="en-US" smtClean="0"/>
            </a:lvl2pPr>
            <a:lvl3pPr>
              <a:defRPr lang="en-US" smtClean="0"/>
            </a:lvl3pPr>
            <a:lvl4pPr>
              <a:defRPr lang="en-US" smtClean="0"/>
            </a:lvl4pPr>
            <a:lvl5pPr>
              <a:defRPr lang="en-US"/>
            </a:lvl5pPr>
          </a:lstStyle>
          <a:p>
            <a:pPr marL="457200" lvl="0" indent="-457200"/>
            <a:r>
              <a:rPr lang="en-US"/>
              <a:t>Box two </a:t>
            </a:r>
            <a:br>
              <a:rPr lang="en-US"/>
            </a:br>
            <a:r>
              <a:rPr lang="en-US"/>
              <a:t>headline here</a:t>
            </a:r>
          </a:p>
        </p:txBody>
      </p:sp>
      <p:sp>
        <p:nvSpPr>
          <p:cNvPr id="21" name="Text Placeholder 15">
            <a:extLst>
              <a:ext uri="{FF2B5EF4-FFF2-40B4-BE49-F238E27FC236}">
                <a16:creationId xmlns:a16="http://schemas.microsoft.com/office/drawing/2014/main" id="{CC174355-5D19-4BCE-8FB0-DD54A36CE38D}"/>
              </a:ext>
            </a:extLst>
          </p:cNvPr>
          <p:cNvSpPr>
            <a:spLocks noGrp="1"/>
          </p:cNvSpPr>
          <p:nvPr>
            <p:ph type="body" sz="quarter" idx="22" hasCustomPrompt="1"/>
          </p:nvPr>
        </p:nvSpPr>
        <p:spPr>
          <a:xfrm>
            <a:off x="8118492" y="2364104"/>
            <a:ext cx="3749040" cy="3709671"/>
          </a:xfrm>
          <a:solidFill>
            <a:schemeClr val="accent5"/>
          </a:solidFill>
        </p:spPr>
        <p:txBody>
          <a:bodyPr vert="horz" lIns="182880" tIns="182880" rIns="0" bIns="0" rtlCol="0">
            <a:noAutofit/>
          </a:bodyPr>
          <a:lstStyle>
            <a:lvl1pPr marL="0" marR="0" indent="0" algn="l" defTabSz="380990" rtl="0" eaLnBrk="1" fontAlgn="base" latinLnBrk="0" hangingPunct="1">
              <a:lnSpc>
                <a:spcPct val="80000"/>
              </a:lnSpc>
              <a:spcBef>
                <a:spcPct val="0"/>
              </a:spcBef>
              <a:spcAft>
                <a:spcPct val="0"/>
              </a:spcAft>
              <a:buClrTx/>
              <a:buSzTx/>
              <a:buFontTx/>
              <a:buNone/>
              <a:tabLst/>
              <a:defRPr lang="en-US" sz="2800" b="1" kern="0" noProof="0">
                <a:solidFill>
                  <a:srgbClr val="000000"/>
                </a:solidFill>
              </a:defRPr>
            </a:lvl1pPr>
            <a:lvl2pPr>
              <a:defRPr lang="en-US" smtClean="0"/>
            </a:lvl2pPr>
            <a:lvl3pPr>
              <a:defRPr lang="en-US" smtClean="0"/>
            </a:lvl3pPr>
            <a:lvl4pPr>
              <a:defRPr lang="en-US" smtClean="0"/>
            </a:lvl4pPr>
            <a:lvl5pPr>
              <a:defRPr lang="en-US"/>
            </a:lvl5pPr>
          </a:lstStyle>
          <a:p>
            <a:pPr marL="0" marR="0" lvl="0" indent="0" algn="l" defTabSz="380990" rtl="0" eaLnBrk="1" fontAlgn="base" latinLnBrk="0" hangingPunct="1">
              <a:lnSpc>
                <a:spcPct val="80000"/>
              </a:lnSpc>
              <a:spcBef>
                <a:spcPct val="0"/>
              </a:spcBef>
              <a:spcAft>
                <a:spcPct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mn-lt"/>
                <a:ea typeface="+mn-ea"/>
                <a:cs typeface="+mn-cs"/>
              </a:rPr>
              <a:t>Box three main topic</a:t>
            </a:r>
          </a:p>
        </p:txBody>
      </p:sp>
      <p:sp>
        <p:nvSpPr>
          <p:cNvPr id="22" name="Text Placeholder 17">
            <a:extLst>
              <a:ext uri="{FF2B5EF4-FFF2-40B4-BE49-F238E27FC236}">
                <a16:creationId xmlns:a16="http://schemas.microsoft.com/office/drawing/2014/main" id="{D20FFC66-9F6E-42F2-8121-A3F5B541DAC8}"/>
              </a:ext>
            </a:extLst>
          </p:cNvPr>
          <p:cNvSpPr>
            <a:spLocks noGrp="1"/>
          </p:cNvSpPr>
          <p:nvPr>
            <p:ph type="body" sz="quarter" idx="23" hasCustomPrompt="1"/>
          </p:nvPr>
        </p:nvSpPr>
        <p:spPr>
          <a:xfrm>
            <a:off x="8118494" y="1368425"/>
            <a:ext cx="3749040" cy="995680"/>
          </a:xfrm>
          <a:solidFill>
            <a:schemeClr val="accent1"/>
          </a:solidFill>
        </p:spPr>
        <p:txBody>
          <a:bodyPr vert="horz" lIns="182880" tIns="45720" rIns="91440" bIns="64008" rtlCol="0" anchor="b" anchorCtr="0">
            <a:noAutofit/>
          </a:bodyPr>
          <a:lstStyle>
            <a:lvl1pPr marL="0" indent="0">
              <a:lnSpc>
                <a:spcPct val="85000"/>
              </a:lnSpc>
              <a:spcBef>
                <a:spcPts val="0"/>
              </a:spcBef>
              <a:buNone/>
              <a:defRPr lang="en-US" sz="3200" b="1" smtClean="0">
                <a:solidFill>
                  <a:schemeClr val="bg2"/>
                </a:solidFill>
              </a:defRPr>
            </a:lvl1pPr>
            <a:lvl2pPr>
              <a:defRPr lang="en-US" smtClean="0"/>
            </a:lvl2pPr>
            <a:lvl3pPr>
              <a:defRPr lang="en-US" smtClean="0"/>
            </a:lvl3pPr>
            <a:lvl4pPr>
              <a:defRPr lang="en-US" smtClean="0"/>
            </a:lvl4pPr>
            <a:lvl5pPr>
              <a:defRPr lang="en-US"/>
            </a:lvl5pPr>
          </a:lstStyle>
          <a:p>
            <a:pPr marL="457200" lvl="0" indent="-457200"/>
            <a:r>
              <a:rPr lang="en-US"/>
              <a:t>Box three headline here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Title Slide No Subhead">
    <p:spTree>
      <p:nvGrpSpPr>
        <p:cNvPr id="1" name=""/>
        <p:cNvGrpSpPr/>
        <p:nvPr/>
      </p:nvGrpSpPr>
      <p:grpSpPr>
        <a:xfrm>
          <a:off x="0" y="0"/>
          <a:ext cx="0" cy="0"/>
          <a:chOff x="0" y="0"/>
          <a:chExt cx="0" cy="0"/>
        </a:xfrm>
      </p:grpSpPr>
      <p:graphicFrame>
        <p:nvGraphicFramePr>
          <p:cNvPr id="46" name="Table 45">
            <a:extLst>
              <a:ext uri="{FF2B5EF4-FFF2-40B4-BE49-F238E27FC236}">
                <a16:creationId xmlns:a16="http://schemas.microsoft.com/office/drawing/2014/main" id="{011552AE-F36B-4633-B0E4-D3400892A8DC}"/>
              </a:ext>
            </a:extLst>
          </p:cNvPr>
          <p:cNvGraphicFramePr>
            <a:graphicFrameLocks noGrp="1"/>
          </p:cNvGraphicFramePr>
          <p:nvPr userDrawn="1">
            <p:extLst>
              <p:ext uri="{D42A27DB-BD31-4B8C-83A1-F6EECF244321}">
                <p14:modId xmlns:p14="http://schemas.microsoft.com/office/powerpoint/2010/main" val="3919343632"/>
              </p:ext>
            </p:extLst>
          </p:nvPr>
        </p:nvGraphicFramePr>
        <p:xfrm>
          <a:off x="844775" y="2940710"/>
          <a:ext cx="8461351" cy="1912114"/>
        </p:xfrm>
        <a:graphic>
          <a:graphicData uri="http://schemas.openxmlformats.org/drawingml/2006/table">
            <a:tbl>
              <a:tblPr firstRow="1" bandRow="1">
                <a:tableStyleId>{5C22544A-7EE6-4342-B048-85BDC9FD1C3A}</a:tableStyleId>
              </a:tblPr>
              <a:tblGrid>
                <a:gridCol w="8461351">
                  <a:extLst>
                    <a:ext uri="{9D8B030D-6E8A-4147-A177-3AD203B41FA5}">
                      <a16:colId xmlns:a16="http://schemas.microsoft.com/office/drawing/2014/main" val="1082404452"/>
                    </a:ext>
                  </a:extLst>
                </a:gridCol>
              </a:tblGrid>
              <a:tr h="1912114">
                <a:tc>
                  <a:txBody>
                    <a:bodyPr/>
                    <a:lstStyle/>
                    <a:p>
                      <a:pPr marL="0" marR="0" lvl="0" indent="0" algn="l" defTabSz="914400" rtl="0" eaLnBrk="1" fontAlgn="auto" latinLnBrk="0" hangingPunct="1">
                        <a:lnSpc>
                          <a:spcPct val="70000"/>
                        </a:lnSpc>
                        <a:spcBef>
                          <a:spcPts val="0"/>
                        </a:spcBef>
                        <a:spcAft>
                          <a:spcPts val="0"/>
                        </a:spcAft>
                        <a:buClrTx/>
                        <a:buSzTx/>
                        <a:buFontTx/>
                        <a:buNone/>
                        <a:tabLst/>
                        <a:defRPr/>
                      </a:pPr>
                      <a:endParaRPr kumimoji="0" lang="en-US" sz="7200" b="1" i="0" u="none" strike="noStrike" kern="1200" cap="none" spc="0" normalizeH="0" baseline="0" noProof="0">
                        <a:ln>
                          <a:noFill/>
                        </a:ln>
                        <a:solidFill>
                          <a:schemeClr val="accent1"/>
                        </a:solidFill>
                        <a:effectLst/>
                        <a:uLnTx/>
                        <a:uFillTx/>
                        <a:latin typeface="Human BBY Office"/>
                        <a:ea typeface="+mn-ea"/>
                        <a:cs typeface="+mn-cs"/>
                      </a:endParaRPr>
                    </a:p>
                  </a:txBody>
                  <a:tcPr marL="0" marR="0" marT="457200" marB="182880">
                    <a:lnL w="12700" cmpd="sng">
                      <a:noFill/>
                    </a:lnL>
                    <a:lnR w="12700" cmpd="sng">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331979"/>
                  </a:ext>
                </a:extLst>
              </a:tr>
            </a:tbl>
          </a:graphicData>
        </a:graphic>
      </p:graphicFrame>
      <p:grpSp>
        <p:nvGrpSpPr>
          <p:cNvPr id="13" name="Group 12">
            <a:extLst>
              <a:ext uri="{FF2B5EF4-FFF2-40B4-BE49-F238E27FC236}">
                <a16:creationId xmlns:a16="http://schemas.microsoft.com/office/drawing/2014/main" id="{BC8E2C0F-ECA0-4807-B00F-78E70D4F1B4C}"/>
              </a:ext>
            </a:extLst>
          </p:cNvPr>
          <p:cNvGrpSpPr>
            <a:grpSpLocks noChangeAspect="1"/>
          </p:cNvGrpSpPr>
          <p:nvPr userDrawn="1"/>
        </p:nvGrpSpPr>
        <p:grpSpPr>
          <a:xfrm>
            <a:off x="10657942" y="313144"/>
            <a:ext cx="1229707" cy="1055281"/>
            <a:chOff x="874713" y="2133600"/>
            <a:chExt cx="12747625" cy="10939463"/>
          </a:xfrm>
          <a:solidFill>
            <a:schemeClr val="tx1"/>
          </a:solidFill>
        </p:grpSpPr>
        <p:sp>
          <p:nvSpPr>
            <p:cNvPr id="14" name="AutoShape 31">
              <a:extLst>
                <a:ext uri="{FF2B5EF4-FFF2-40B4-BE49-F238E27FC236}">
                  <a16:creationId xmlns:a16="http://schemas.microsoft.com/office/drawing/2014/main" id="{3A2C9544-B5F6-44D1-A739-F3B6866CD754}"/>
                </a:ext>
              </a:extLst>
            </p:cNvPr>
            <p:cNvSpPr>
              <a:spLocks/>
            </p:cNvSpPr>
            <p:nvPr/>
          </p:nvSpPr>
          <p:spPr bwMode="auto">
            <a:xfrm>
              <a:off x="1054100" y="2159000"/>
              <a:ext cx="1309688" cy="2006600"/>
            </a:xfrm>
            <a:custGeom>
              <a:avLst/>
              <a:gdLst/>
              <a:ahLst/>
              <a:cxnLst/>
              <a:rect l="0" t="0" r="r" b="b"/>
              <a:pathLst>
                <a:path w="21600" h="21600">
                  <a:moveTo>
                    <a:pt x="0" y="0"/>
                  </a:moveTo>
                  <a:lnTo>
                    <a:pt x="8788" y="0"/>
                  </a:lnTo>
                  <a:lnTo>
                    <a:pt x="8788" y="17159"/>
                  </a:lnTo>
                  <a:lnTo>
                    <a:pt x="21600" y="17159"/>
                  </a:lnTo>
                  <a:lnTo>
                    <a:pt x="21600" y="21600"/>
                  </a:lnTo>
                  <a:lnTo>
                    <a:pt x="0" y="21600"/>
                  </a:lnTo>
                  <a:cubicBezTo>
                    <a:pt x="0" y="21600"/>
                    <a:pt x="0" y="0"/>
                    <a:pt x="0" y="0"/>
                  </a:cubicBezTo>
                  <a:close/>
                  <a:moveTo>
                    <a:pt x="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5" name="AutoShape 32">
              <a:extLst>
                <a:ext uri="{FF2B5EF4-FFF2-40B4-BE49-F238E27FC236}">
                  <a16:creationId xmlns:a16="http://schemas.microsoft.com/office/drawing/2014/main" id="{39C0AD25-3E15-4E5F-8632-934DF97B63BA}"/>
                </a:ext>
              </a:extLst>
            </p:cNvPr>
            <p:cNvSpPr>
              <a:spLocks/>
            </p:cNvSpPr>
            <p:nvPr/>
          </p:nvSpPr>
          <p:spPr bwMode="auto">
            <a:xfrm>
              <a:off x="2425700" y="2654300"/>
              <a:ext cx="1512888" cy="1538288"/>
            </a:xfrm>
            <a:custGeom>
              <a:avLst/>
              <a:gdLst/>
              <a:ahLst/>
              <a:cxnLst/>
              <a:rect l="0" t="0" r="r" b="b"/>
              <a:pathLst>
                <a:path w="21600" h="21600">
                  <a:moveTo>
                    <a:pt x="15108" y="8514"/>
                  </a:moveTo>
                  <a:cubicBezTo>
                    <a:pt x="14988" y="5794"/>
                    <a:pt x="13585" y="4375"/>
                    <a:pt x="11100" y="4375"/>
                  </a:cubicBezTo>
                  <a:cubicBezTo>
                    <a:pt x="8776" y="4375"/>
                    <a:pt x="7213" y="5873"/>
                    <a:pt x="6813" y="8514"/>
                  </a:cubicBezTo>
                  <a:cubicBezTo>
                    <a:pt x="6813" y="8514"/>
                    <a:pt x="15108" y="8514"/>
                    <a:pt x="15108" y="8514"/>
                  </a:cubicBezTo>
                  <a:close/>
                  <a:moveTo>
                    <a:pt x="0" y="11076"/>
                  </a:moveTo>
                  <a:lnTo>
                    <a:pt x="0" y="10761"/>
                  </a:lnTo>
                  <a:cubicBezTo>
                    <a:pt x="0" y="4178"/>
                    <a:pt x="4849" y="0"/>
                    <a:pt x="11100" y="0"/>
                  </a:cubicBezTo>
                  <a:cubicBezTo>
                    <a:pt x="16711" y="0"/>
                    <a:pt x="21600" y="3153"/>
                    <a:pt x="21600" y="10563"/>
                  </a:cubicBezTo>
                  <a:lnTo>
                    <a:pt x="21600" y="12337"/>
                  </a:lnTo>
                  <a:lnTo>
                    <a:pt x="6732" y="12337"/>
                  </a:lnTo>
                  <a:cubicBezTo>
                    <a:pt x="6933" y="15293"/>
                    <a:pt x="8616" y="17028"/>
                    <a:pt x="11421" y="17028"/>
                  </a:cubicBezTo>
                  <a:cubicBezTo>
                    <a:pt x="13906" y="17028"/>
                    <a:pt x="15028" y="15964"/>
                    <a:pt x="15308" y="14426"/>
                  </a:cubicBezTo>
                  <a:lnTo>
                    <a:pt x="21600" y="14426"/>
                  </a:lnTo>
                  <a:cubicBezTo>
                    <a:pt x="20919" y="18998"/>
                    <a:pt x="17312" y="21600"/>
                    <a:pt x="11181" y="21600"/>
                  </a:cubicBezTo>
                  <a:cubicBezTo>
                    <a:pt x="4729" y="21600"/>
                    <a:pt x="0" y="17737"/>
                    <a:pt x="0" y="11076"/>
                  </a:cubicBezTo>
                  <a:close/>
                  <a:moveTo>
                    <a:pt x="0" y="11076"/>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6" name="AutoShape 33">
              <a:extLst>
                <a:ext uri="{FF2B5EF4-FFF2-40B4-BE49-F238E27FC236}">
                  <a16:creationId xmlns:a16="http://schemas.microsoft.com/office/drawing/2014/main" id="{D82991FA-1A0F-4FF4-A1EB-32AB6FEDCF98}"/>
                </a:ext>
              </a:extLst>
            </p:cNvPr>
            <p:cNvSpPr>
              <a:spLocks/>
            </p:cNvSpPr>
            <p:nvPr/>
          </p:nvSpPr>
          <p:spPr bwMode="auto">
            <a:xfrm>
              <a:off x="3962400" y="2387600"/>
              <a:ext cx="947738" cy="1808163"/>
            </a:xfrm>
            <a:custGeom>
              <a:avLst/>
              <a:gdLst/>
              <a:ahLst/>
              <a:cxnLst/>
              <a:rect l="0" t="0" r="r" b="b"/>
              <a:pathLst>
                <a:path w="21600" h="21600">
                  <a:moveTo>
                    <a:pt x="4090" y="15764"/>
                  </a:moveTo>
                  <a:lnTo>
                    <a:pt x="4090" y="7547"/>
                  </a:lnTo>
                  <a:lnTo>
                    <a:pt x="0" y="7547"/>
                  </a:lnTo>
                  <a:lnTo>
                    <a:pt x="0" y="3690"/>
                  </a:lnTo>
                  <a:lnTo>
                    <a:pt x="4090" y="3690"/>
                  </a:lnTo>
                  <a:lnTo>
                    <a:pt x="4090" y="0"/>
                  </a:lnTo>
                  <a:lnTo>
                    <a:pt x="14698" y="0"/>
                  </a:lnTo>
                  <a:lnTo>
                    <a:pt x="14698" y="3690"/>
                  </a:lnTo>
                  <a:lnTo>
                    <a:pt x="21472" y="3690"/>
                  </a:lnTo>
                  <a:lnTo>
                    <a:pt x="21472" y="7547"/>
                  </a:lnTo>
                  <a:lnTo>
                    <a:pt x="14698" y="7547"/>
                  </a:lnTo>
                  <a:lnTo>
                    <a:pt x="14698" y="15227"/>
                  </a:lnTo>
                  <a:cubicBezTo>
                    <a:pt x="14698" y="16569"/>
                    <a:pt x="15976" y="17173"/>
                    <a:pt x="18213" y="17173"/>
                  </a:cubicBezTo>
                  <a:cubicBezTo>
                    <a:pt x="19555" y="17173"/>
                    <a:pt x="20514" y="17072"/>
                    <a:pt x="21600" y="16871"/>
                  </a:cubicBezTo>
                  <a:lnTo>
                    <a:pt x="21600" y="21131"/>
                  </a:lnTo>
                  <a:cubicBezTo>
                    <a:pt x="20130" y="21332"/>
                    <a:pt x="18085" y="21600"/>
                    <a:pt x="15465" y="21600"/>
                  </a:cubicBezTo>
                  <a:cubicBezTo>
                    <a:pt x="8180" y="21600"/>
                    <a:pt x="4090" y="19688"/>
                    <a:pt x="4090" y="15764"/>
                  </a:cubicBezTo>
                  <a:close/>
                  <a:moveTo>
                    <a:pt x="4090" y="15764"/>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7" name="AutoShape 34">
              <a:extLst>
                <a:ext uri="{FF2B5EF4-FFF2-40B4-BE49-F238E27FC236}">
                  <a16:creationId xmlns:a16="http://schemas.microsoft.com/office/drawing/2014/main" id="{B8E9BDF1-2AD5-41B9-A5FB-BF49EA7FCCDC}"/>
                </a:ext>
              </a:extLst>
            </p:cNvPr>
            <p:cNvSpPr>
              <a:spLocks/>
            </p:cNvSpPr>
            <p:nvPr/>
          </p:nvSpPr>
          <p:spPr bwMode="auto">
            <a:xfrm>
              <a:off x="5054600" y="2133600"/>
              <a:ext cx="512763" cy="800100"/>
            </a:xfrm>
            <a:custGeom>
              <a:avLst/>
              <a:gdLst/>
              <a:ahLst/>
              <a:cxnLst/>
              <a:rect l="0" t="0" r="r" b="b"/>
              <a:pathLst>
                <a:path w="21600" h="21600">
                  <a:moveTo>
                    <a:pt x="944" y="16598"/>
                  </a:moveTo>
                  <a:cubicBezTo>
                    <a:pt x="6374" y="15764"/>
                    <a:pt x="8852" y="13642"/>
                    <a:pt x="9442" y="11748"/>
                  </a:cubicBezTo>
                  <a:cubicBezTo>
                    <a:pt x="3423" y="11520"/>
                    <a:pt x="0" y="9322"/>
                    <a:pt x="0" y="5911"/>
                  </a:cubicBezTo>
                  <a:cubicBezTo>
                    <a:pt x="0" y="2197"/>
                    <a:pt x="4721" y="0"/>
                    <a:pt x="10387" y="0"/>
                  </a:cubicBezTo>
                  <a:cubicBezTo>
                    <a:pt x="16879" y="0"/>
                    <a:pt x="21600" y="2956"/>
                    <a:pt x="21600" y="7655"/>
                  </a:cubicBezTo>
                  <a:lnTo>
                    <a:pt x="21600" y="8186"/>
                  </a:lnTo>
                  <a:cubicBezTo>
                    <a:pt x="21600" y="14855"/>
                    <a:pt x="14636" y="20236"/>
                    <a:pt x="944" y="21600"/>
                  </a:cubicBezTo>
                  <a:cubicBezTo>
                    <a:pt x="944" y="21600"/>
                    <a:pt x="944" y="16598"/>
                    <a:pt x="944" y="16598"/>
                  </a:cubicBezTo>
                  <a:close/>
                  <a:moveTo>
                    <a:pt x="944" y="16598"/>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8" name="AutoShape 35">
              <a:extLst>
                <a:ext uri="{FF2B5EF4-FFF2-40B4-BE49-F238E27FC236}">
                  <a16:creationId xmlns:a16="http://schemas.microsoft.com/office/drawing/2014/main" id="{CCE48EE1-A0AD-43F9-B1A6-7A2043E4186F}"/>
                </a:ext>
              </a:extLst>
            </p:cNvPr>
            <p:cNvSpPr>
              <a:spLocks/>
            </p:cNvSpPr>
            <p:nvPr/>
          </p:nvSpPr>
          <p:spPr bwMode="auto">
            <a:xfrm>
              <a:off x="5511800" y="2654300"/>
              <a:ext cx="1309688" cy="1538288"/>
            </a:xfrm>
            <a:custGeom>
              <a:avLst/>
              <a:gdLst/>
              <a:ahLst/>
              <a:cxnLst/>
              <a:rect l="0" t="0" r="r" b="b"/>
              <a:pathLst>
                <a:path w="21600" h="21600">
                  <a:moveTo>
                    <a:pt x="0" y="14623"/>
                  </a:moveTo>
                  <a:lnTo>
                    <a:pt x="7123" y="14623"/>
                  </a:lnTo>
                  <a:cubicBezTo>
                    <a:pt x="7400" y="16240"/>
                    <a:pt x="8279" y="17146"/>
                    <a:pt x="10870" y="17146"/>
                  </a:cubicBezTo>
                  <a:cubicBezTo>
                    <a:pt x="13089" y="17146"/>
                    <a:pt x="14154" y="16437"/>
                    <a:pt x="14154" y="15254"/>
                  </a:cubicBezTo>
                  <a:cubicBezTo>
                    <a:pt x="14154" y="14111"/>
                    <a:pt x="12858" y="13598"/>
                    <a:pt x="9482" y="13165"/>
                  </a:cubicBezTo>
                  <a:cubicBezTo>
                    <a:pt x="3053" y="12416"/>
                    <a:pt x="370" y="10839"/>
                    <a:pt x="370" y="6622"/>
                  </a:cubicBezTo>
                  <a:cubicBezTo>
                    <a:pt x="370" y="2168"/>
                    <a:pt x="5088" y="0"/>
                    <a:pt x="10453" y="0"/>
                  </a:cubicBezTo>
                  <a:cubicBezTo>
                    <a:pt x="16189" y="0"/>
                    <a:pt x="20305" y="1695"/>
                    <a:pt x="20860" y="6543"/>
                  </a:cubicBezTo>
                  <a:lnTo>
                    <a:pt x="13876" y="6543"/>
                  </a:lnTo>
                  <a:cubicBezTo>
                    <a:pt x="13552" y="5045"/>
                    <a:pt x="12581" y="4336"/>
                    <a:pt x="10546" y="4336"/>
                  </a:cubicBezTo>
                  <a:cubicBezTo>
                    <a:pt x="8603" y="4336"/>
                    <a:pt x="7539" y="5085"/>
                    <a:pt x="7539" y="6149"/>
                  </a:cubicBezTo>
                  <a:cubicBezTo>
                    <a:pt x="7539" y="7253"/>
                    <a:pt x="8649" y="7686"/>
                    <a:pt x="11841" y="8041"/>
                  </a:cubicBezTo>
                  <a:cubicBezTo>
                    <a:pt x="18316" y="8750"/>
                    <a:pt x="21600" y="10209"/>
                    <a:pt x="21600" y="14584"/>
                  </a:cubicBezTo>
                  <a:cubicBezTo>
                    <a:pt x="21600" y="19314"/>
                    <a:pt x="17484" y="21600"/>
                    <a:pt x="10916" y="21600"/>
                  </a:cubicBezTo>
                  <a:cubicBezTo>
                    <a:pt x="4163" y="21600"/>
                    <a:pt x="231" y="19117"/>
                    <a:pt x="0" y="14623"/>
                  </a:cubicBezTo>
                  <a:close/>
                  <a:moveTo>
                    <a:pt x="0" y="14623"/>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9" name="AutoShape 36">
              <a:extLst>
                <a:ext uri="{FF2B5EF4-FFF2-40B4-BE49-F238E27FC236}">
                  <a16:creationId xmlns:a16="http://schemas.microsoft.com/office/drawing/2014/main" id="{C2E65EF5-BC07-4391-86E5-301CD9047D6B}"/>
                </a:ext>
              </a:extLst>
            </p:cNvPr>
            <p:cNvSpPr>
              <a:spLocks/>
            </p:cNvSpPr>
            <p:nvPr/>
          </p:nvSpPr>
          <p:spPr bwMode="auto">
            <a:xfrm>
              <a:off x="914400" y="5194300"/>
              <a:ext cx="947738" cy="1808163"/>
            </a:xfrm>
            <a:custGeom>
              <a:avLst/>
              <a:gdLst/>
              <a:ahLst/>
              <a:cxnLst/>
              <a:rect l="0" t="0" r="r" b="b"/>
              <a:pathLst>
                <a:path w="21600" h="21600">
                  <a:moveTo>
                    <a:pt x="4090" y="15764"/>
                  </a:moveTo>
                  <a:lnTo>
                    <a:pt x="4090" y="7547"/>
                  </a:lnTo>
                  <a:lnTo>
                    <a:pt x="0" y="7547"/>
                  </a:lnTo>
                  <a:lnTo>
                    <a:pt x="0" y="3690"/>
                  </a:lnTo>
                  <a:lnTo>
                    <a:pt x="4090" y="3690"/>
                  </a:lnTo>
                  <a:lnTo>
                    <a:pt x="4090" y="0"/>
                  </a:lnTo>
                  <a:lnTo>
                    <a:pt x="14698" y="0"/>
                  </a:lnTo>
                  <a:lnTo>
                    <a:pt x="14698" y="3690"/>
                  </a:lnTo>
                  <a:lnTo>
                    <a:pt x="21472" y="3690"/>
                  </a:lnTo>
                  <a:lnTo>
                    <a:pt x="21472" y="7547"/>
                  </a:lnTo>
                  <a:lnTo>
                    <a:pt x="14698" y="7547"/>
                  </a:lnTo>
                  <a:lnTo>
                    <a:pt x="14698" y="15227"/>
                  </a:lnTo>
                  <a:cubicBezTo>
                    <a:pt x="14698" y="16569"/>
                    <a:pt x="15976" y="17173"/>
                    <a:pt x="18213" y="17173"/>
                  </a:cubicBezTo>
                  <a:cubicBezTo>
                    <a:pt x="19555" y="17173"/>
                    <a:pt x="20514" y="17072"/>
                    <a:pt x="21600" y="16871"/>
                  </a:cubicBezTo>
                  <a:lnTo>
                    <a:pt x="21600" y="21131"/>
                  </a:lnTo>
                  <a:cubicBezTo>
                    <a:pt x="20130" y="21332"/>
                    <a:pt x="18085" y="21600"/>
                    <a:pt x="15465" y="21600"/>
                  </a:cubicBezTo>
                  <a:cubicBezTo>
                    <a:pt x="8180" y="21600"/>
                    <a:pt x="4090" y="19688"/>
                    <a:pt x="4090" y="15764"/>
                  </a:cubicBezTo>
                  <a:close/>
                  <a:moveTo>
                    <a:pt x="4090" y="15764"/>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0" name="AutoShape 37">
              <a:extLst>
                <a:ext uri="{FF2B5EF4-FFF2-40B4-BE49-F238E27FC236}">
                  <a16:creationId xmlns:a16="http://schemas.microsoft.com/office/drawing/2014/main" id="{EDBE9A70-8C9B-47D8-AE51-DD9F2DBEDE38}"/>
                </a:ext>
              </a:extLst>
            </p:cNvPr>
            <p:cNvSpPr>
              <a:spLocks/>
            </p:cNvSpPr>
            <p:nvPr/>
          </p:nvSpPr>
          <p:spPr bwMode="auto">
            <a:xfrm>
              <a:off x="1917700" y="5461000"/>
              <a:ext cx="1382713" cy="1538288"/>
            </a:xfrm>
            <a:custGeom>
              <a:avLst/>
              <a:gdLst/>
              <a:ahLst/>
              <a:cxnLst/>
              <a:rect l="0" t="0" r="r" b="b"/>
              <a:pathLst>
                <a:path w="21600" h="21600">
                  <a:moveTo>
                    <a:pt x="14414" y="13874"/>
                  </a:moveTo>
                  <a:lnTo>
                    <a:pt x="14414" y="11273"/>
                  </a:lnTo>
                  <a:cubicBezTo>
                    <a:pt x="13845" y="11746"/>
                    <a:pt x="12881" y="12101"/>
                    <a:pt x="11129" y="12416"/>
                  </a:cubicBezTo>
                  <a:cubicBezTo>
                    <a:pt x="8806" y="12889"/>
                    <a:pt x="7185" y="13598"/>
                    <a:pt x="7185" y="15136"/>
                  </a:cubicBezTo>
                  <a:cubicBezTo>
                    <a:pt x="7185" y="16358"/>
                    <a:pt x="8018" y="17185"/>
                    <a:pt x="10077" y="17185"/>
                  </a:cubicBezTo>
                  <a:cubicBezTo>
                    <a:pt x="12531" y="17185"/>
                    <a:pt x="14414" y="15885"/>
                    <a:pt x="14414" y="13874"/>
                  </a:cubicBezTo>
                  <a:close/>
                  <a:moveTo>
                    <a:pt x="0" y="15609"/>
                  </a:moveTo>
                  <a:cubicBezTo>
                    <a:pt x="0" y="10800"/>
                    <a:pt x="4600" y="9696"/>
                    <a:pt x="10690" y="8790"/>
                  </a:cubicBezTo>
                  <a:cubicBezTo>
                    <a:pt x="13363" y="8396"/>
                    <a:pt x="14371" y="7765"/>
                    <a:pt x="14371" y="6543"/>
                  </a:cubicBezTo>
                  <a:cubicBezTo>
                    <a:pt x="14371" y="5282"/>
                    <a:pt x="13538" y="4533"/>
                    <a:pt x="11216" y="4533"/>
                  </a:cubicBezTo>
                  <a:cubicBezTo>
                    <a:pt x="8938" y="4533"/>
                    <a:pt x="7886" y="5636"/>
                    <a:pt x="7711" y="7095"/>
                  </a:cubicBezTo>
                  <a:lnTo>
                    <a:pt x="832" y="7095"/>
                  </a:lnTo>
                  <a:cubicBezTo>
                    <a:pt x="1270" y="2247"/>
                    <a:pt x="5564" y="0"/>
                    <a:pt x="11567" y="0"/>
                  </a:cubicBezTo>
                  <a:cubicBezTo>
                    <a:pt x="17613" y="0"/>
                    <a:pt x="21600" y="2247"/>
                    <a:pt x="21600" y="7450"/>
                  </a:cubicBezTo>
                  <a:lnTo>
                    <a:pt x="21600" y="21127"/>
                  </a:lnTo>
                  <a:lnTo>
                    <a:pt x="14590" y="21127"/>
                  </a:lnTo>
                  <a:lnTo>
                    <a:pt x="14590" y="18644"/>
                  </a:lnTo>
                  <a:cubicBezTo>
                    <a:pt x="13363" y="20221"/>
                    <a:pt x="11391" y="21600"/>
                    <a:pt x="7711" y="21600"/>
                  </a:cubicBezTo>
                  <a:cubicBezTo>
                    <a:pt x="3549" y="21600"/>
                    <a:pt x="0" y="19787"/>
                    <a:pt x="0" y="15609"/>
                  </a:cubicBezTo>
                  <a:close/>
                  <a:moveTo>
                    <a:pt x="0" y="15609"/>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1" name="AutoShape 38">
              <a:extLst>
                <a:ext uri="{FF2B5EF4-FFF2-40B4-BE49-F238E27FC236}">
                  <a16:creationId xmlns:a16="http://schemas.microsoft.com/office/drawing/2014/main" id="{99DB4D65-C1B7-4A9B-B42A-3CC7136130A2}"/>
                </a:ext>
              </a:extLst>
            </p:cNvPr>
            <p:cNvSpPr>
              <a:spLocks/>
            </p:cNvSpPr>
            <p:nvPr/>
          </p:nvSpPr>
          <p:spPr bwMode="auto">
            <a:xfrm>
              <a:off x="3530600" y="4902200"/>
              <a:ext cx="461963" cy="2062163"/>
            </a:xfrm>
            <a:custGeom>
              <a:avLst/>
              <a:gdLst/>
              <a:ahLst/>
              <a:cxnLst/>
              <a:rect l="0" t="0" r="r" b="b"/>
              <a:pathLst>
                <a:path w="21600" h="21600">
                  <a:moveTo>
                    <a:pt x="0" y="0"/>
                  </a:moveTo>
                  <a:lnTo>
                    <a:pt x="21600" y="0"/>
                  </a:lnTo>
                  <a:lnTo>
                    <a:pt x="21600" y="21600"/>
                  </a:lnTo>
                  <a:lnTo>
                    <a:pt x="0" y="21600"/>
                  </a:lnTo>
                  <a:cubicBezTo>
                    <a:pt x="0" y="21600"/>
                    <a:pt x="0" y="0"/>
                    <a:pt x="0" y="0"/>
                  </a:cubicBezTo>
                  <a:close/>
                  <a:moveTo>
                    <a:pt x="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2" name="AutoShape 39">
              <a:extLst>
                <a:ext uri="{FF2B5EF4-FFF2-40B4-BE49-F238E27FC236}">
                  <a16:creationId xmlns:a16="http://schemas.microsoft.com/office/drawing/2014/main" id="{2F7D8AB1-1210-4347-A589-CB3DCD71D9F2}"/>
                </a:ext>
              </a:extLst>
            </p:cNvPr>
            <p:cNvSpPr>
              <a:spLocks/>
            </p:cNvSpPr>
            <p:nvPr/>
          </p:nvSpPr>
          <p:spPr bwMode="auto">
            <a:xfrm>
              <a:off x="4229100" y="4902200"/>
              <a:ext cx="1419225" cy="2062163"/>
            </a:xfrm>
            <a:custGeom>
              <a:avLst/>
              <a:gdLst/>
              <a:ahLst/>
              <a:cxnLst/>
              <a:rect l="0" t="0" r="r" b="b"/>
              <a:pathLst>
                <a:path w="21600" h="21600">
                  <a:moveTo>
                    <a:pt x="0" y="0"/>
                  </a:moveTo>
                  <a:lnTo>
                    <a:pt x="7086" y="0"/>
                  </a:lnTo>
                  <a:lnTo>
                    <a:pt x="7086" y="12461"/>
                  </a:lnTo>
                  <a:lnTo>
                    <a:pt x="13532" y="6230"/>
                  </a:lnTo>
                  <a:lnTo>
                    <a:pt x="20960" y="6230"/>
                  </a:lnTo>
                  <a:lnTo>
                    <a:pt x="13319" y="13166"/>
                  </a:lnTo>
                  <a:lnTo>
                    <a:pt x="21600" y="21600"/>
                  </a:lnTo>
                  <a:lnTo>
                    <a:pt x="13617" y="21600"/>
                  </a:lnTo>
                  <a:lnTo>
                    <a:pt x="7086" y="14694"/>
                  </a:lnTo>
                  <a:lnTo>
                    <a:pt x="7086" y="21600"/>
                  </a:lnTo>
                  <a:lnTo>
                    <a:pt x="0" y="21600"/>
                  </a:lnTo>
                  <a:cubicBezTo>
                    <a:pt x="0" y="21600"/>
                    <a:pt x="0" y="0"/>
                    <a:pt x="0" y="0"/>
                  </a:cubicBezTo>
                  <a:close/>
                  <a:moveTo>
                    <a:pt x="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3" name="AutoShape 40">
              <a:extLst>
                <a:ext uri="{FF2B5EF4-FFF2-40B4-BE49-F238E27FC236}">
                  <a16:creationId xmlns:a16="http://schemas.microsoft.com/office/drawing/2014/main" id="{2614580D-E835-453E-A2BE-5C799065FC18}"/>
                </a:ext>
              </a:extLst>
            </p:cNvPr>
            <p:cNvSpPr>
              <a:spLocks/>
            </p:cNvSpPr>
            <p:nvPr/>
          </p:nvSpPr>
          <p:spPr bwMode="auto">
            <a:xfrm>
              <a:off x="6146800" y="5461000"/>
              <a:ext cx="1382713" cy="1538288"/>
            </a:xfrm>
            <a:custGeom>
              <a:avLst/>
              <a:gdLst/>
              <a:ahLst/>
              <a:cxnLst/>
              <a:rect l="0" t="0" r="r" b="b"/>
              <a:pathLst>
                <a:path w="21600" h="21600">
                  <a:moveTo>
                    <a:pt x="14414" y="13874"/>
                  </a:moveTo>
                  <a:lnTo>
                    <a:pt x="14414" y="11273"/>
                  </a:lnTo>
                  <a:cubicBezTo>
                    <a:pt x="13845" y="11746"/>
                    <a:pt x="12881" y="12101"/>
                    <a:pt x="11129" y="12416"/>
                  </a:cubicBezTo>
                  <a:cubicBezTo>
                    <a:pt x="8806" y="12889"/>
                    <a:pt x="7185" y="13598"/>
                    <a:pt x="7185" y="15136"/>
                  </a:cubicBezTo>
                  <a:cubicBezTo>
                    <a:pt x="7185" y="16358"/>
                    <a:pt x="8018" y="17185"/>
                    <a:pt x="10077" y="17185"/>
                  </a:cubicBezTo>
                  <a:cubicBezTo>
                    <a:pt x="12531" y="17185"/>
                    <a:pt x="14414" y="15885"/>
                    <a:pt x="14414" y="13874"/>
                  </a:cubicBezTo>
                  <a:close/>
                  <a:moveTo>
                    <a:pt x="0" y="15609"/>
                  </a:moveTo>
                  <a:cubicBezTo>
                    <a:pt x="0" y="10800"/>
                    <a:pt x="4600" y="9696"/>
                    <a:pt x="10690" y="8790"/>
                  </a:cubicBezTo>
                  <a:cubicBezTo>
                    <a:pt x="13363" y="8396"/>
                    <a:pt x="14371" y="7765"/>
                    <a:pt x="14371" y="6543"/>
                  </a:cubicBezTo>
                  <a:cubicBezTo>
                    <a:pt x="14371" y="5282"/>
                    <a:pt x="13538" y="4533"/>
                    <a:pt x="11216" y="4533"/>
                  </a:cubicBezTo>
                  <a:cubicBezTo>
                    <a:pt x="8938" y="4533"/>
                    <a:pt x="7886" y="5636"/>
                    <a:pt x="7711" y="7095"/>
                  </a:cubicBezTo>
                  <a:lnTo>
                    <a:pt x="832" y="7095"/>
                  </a:lnTo>
                  <a:cubicBezTo>
                    <a:pt x="1270" y="2247"/>
                    <a:pt x="5564" y="0"/>
                    <a:pt x="11567" y="0"/>
                  </a:cubicBezTo>
                  <a:cubicBezTo>
                    <a:pt x="17613" y="0"/>
                    <a:pt x="21600" y="2247"/>
                    <a:pt x="21600" y="7450"/>
                  </a:cubicBezTo>
                  <a:lnTo>
                    <a:pt x="21600" y="21127"/>
                  </a:lnTo>
                  <a:lnTo>
                    <a:pt x="14590" y="21127"/>
                  </a:lnTo>
                  <a:lnTo>
                    <a:pt x="14590" y="18644"/>
                  </a:lnTo>
                  <a:cubicBezTo>
                    <a:pt x="13363" y="20221"/>
                    <a:pt x="11391" y="21600"/>
                    <a:pt x="7711" y="21600"/>
                  </a:cubicBezTo>
                  <a:cubicBezTo>
                    <a:pt x="3549" y="21600"/>
                    <a:pt x="0" y="19787"/>
                    <a:pt x="0" y="15609"/>
                  </a:cubicBezTo>
                  <a:close/>
                  <a:moveTo>
                    <a:pt x="0" y="15609"/>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4" name="AutoShape 41">
              <a:extLst>
                <a:ext uri="{FF2B5EF4-FFF2-40B4-BE49-F238E27FC236}">
                  <a16:creationId xmlns:a16="http://schemas.microsoft.com/office/drawing/2014/main" id="{F469955A-20E0-4748-ADAC-3EF83696B968}"/>
                </a:ext>
              </a:extLst>
            </p:cNvPr>
            <p:cNvSpPr>
              <a:spLocks/>
            </p:cNvSpPr>
            <p:nvPr/>
          </p:nvSpPr>
          <p:spPr bwMode="auto">
            <a:xfrm>
              <a:off x="7747000" y="4902200"/>
              <a:ext cx="1554163" cy="2097088"/>
            </a:xfrm>
            <a:custGeom>
              <a:avLst/>
              <a:gdLst/>
              <a:ahLst/>
              <a:cxnLst/>
              <a:rect l="0" t="0" r="r" b="b"/>
              <a:pathLst>
                <a:path w="21600" h="21600">
                  <a:moveTo>
                    <a:pt x="15011" y="13793"/>
                  </a:moveTo>
                  <a:lnTo>
                    <a:pt x="15011" y="13561"/>
                  </a:lnTo>
                  <a:cubicBezTo>
                    <a:pt x="15011" y="10757"/>
                    <a:pt x="13295" y="9398"/>
                    <a:pt x="10683" y="9398"/>
                  </a:cubicBezTo>
                  <a:cubicBezTo>
                    <a:pt x="7993" y="9398"/>
                    <a:pt x="6277" y="10814"/>
                    <a:pt x="6277" y="13533"/>
                  </a:cubicBezTo>
                  <a:lnTo>
                    <a:pt x="6277" y="13764"/>
                  </a:lnTo>
                  <a:cubicBezTo>
                    <a:pt x="6277" y="16511"/>
                    <a:pt x="7993" y="17899"/>
                    <a:pt x="10722" y="17899"/>
                  </a:cubicBezTo>
                  <a:cubicBezTo>
                    <a:pt x="13529" y="17899"/>
                    <a:pt x="15011" y="16453"/>
                    <a:pt x="15011" y="13793"/>
                  </a:cubicBezTo>
                  <a:close/>
                  <a:moveTo>
                    <a:pt x="6472" y="18882"/>
                  </a:moveTo>
                  <a:lnTo>
                    <a:pt x="6472" y="21253"/>
                  </a:lnTo>
                  <a:lnTo>
                    <a:pt x="0" y="21253"/>
                  </a:lnTo>
                  <a:lnTo>
                    <a:pt x="0" y="0"/>
                  </a:lnTo>
                  <a:lnTo>
                    <a:pt x="6472" y="0"/>
                  </a:lnTo>
                  <a:lnTo>
                    <a:pt x="6472" y="8415"/>
                  </a:lnTo>
                  <a:cubicBezTo>
                    <a:pt x="7642" y="6969"/>
                    <a:pt x="9825" y="5754"/>
                    <a:pt x="12906" y="5754"/>
                  </a:cubicBezTo>
                  <a:cubicBezTo>
                    <a:pt x="17740" y="5754"/>
                    <a:pt x="21600" y="8443"/>
                    <a:pt x="21600" y="13561"/>
                  </a:cubicBezTo>
                  <a:lnTo>
                    <a:pt x="21600" y="13793"/>
                  </a:lnTo>
                  <a:cubicBezTo>
                    <a:pt x="21600" y="18911"/>
                    <a:pt x="17779" y="21600"/>
                    <a:pt x="12866" y="21600"/>
                  </a:cubicBezTo>
                  <a:cubicBezTo>
                    <a:pt x="9786" y="21600"/>
                    <a:pt x="7525" y="20501"/>
                    <a:pt x="6472" y="18882"/>
                  </a:cubicBezTo>
                  <a:close/>
                  <a:moveTo>
                    <a:pt x="6472" y="18882"/>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5" name="AutoShape 42">
              <a:extLst>
                <a:ext uri="{FF2B5EF4-FFF2-40B4-BE49-F238E27FC236}">
                  <a16:creationId xmlns:a16="http://schemas.microsoft.com/office/drawing/2014/main" id="{896D7F85-6DE4-481F-9655-AD4EE789C8A0}"/>
                </a:ext>
              </a:extLst>
            </p:cNvPr>
            <p:cNvSpPr>
              <a:spLocks/>
            </p:cNvSpPr>
            <p:nvPr/>
          </p:nvSpPr>
          <p:spPr bwMode="auto">
            <a:xfrm>
              <a:off x="9398000" y="5461000"/>
              <a:ext cx="1582738" cy="1538288"/>
            </a:xfrm>
            <a:custGeom>
              <a:avLst/>
              <a:gdLst/>
              <a:ahLst/>
              <a:cxnLst/>
              <a:rect l="0" t="0" r="r" b="b"/>
              <a:pathLst>
                <a:path w="21600" h="21600">
                  <a:moveTo>
                    <a:pt x="15128" y="10958"/>
                  </a:moveTo>
                  <a:lnTo>
                    <a:pt x="15128" y="10642"/>
                  </a:lnTo>
                  <a:cubicBezTo>
                    <a:pt x="15128" y="7016"/>
                    <a:pt x="13596" y="4927"/>
                    <a:pt x="10838" y="4927"/>
                  </a:cubicBezTo>
                  <a:cubicBezTo>
                    <a:pt x="8042" y="4927"/>
                    <a:pt x="6472" y="6937"/>
                    <a:pt x="6472" y="10563"/>
                  </a:cubicBezTo>
                  <a:lnTo>
                    <a:pt x="6472" y="10879"/>
                  </a:lnTo>
                  <a:cubicBezTo>
                    <a:pt x="6472" y="14584"/>
                    <a:pt x="8004" y="16673"/>
                    <a:pt x="10838" y="16673"/>
                  </a:cubicBezTo>
                  <a:cubicBezTo>
                    <a:pt x="13596" y="16673"/>
                    <a:pt x="15128" y="14544"/>
                    <a:pt x="15128" y="10958"/>
                  </a:cubicBezTo>
                  <a:close/>
                  <a:moveTo>
                    <a:pt x="0" y="11076"/>
                  </a:moveTo>
                  <a:lnTo>
                    <a:pt x="0" y="10761"/>
                  </a:lnTo>
                  <a:cubicBezTo>
                    <a:pt x="0" y="4178"/>
                    <a:pt x="4672" y="0"/>
                    <a:pt x="10838" y="0"/>
                  </a:cubicBezTo>
                  <a:cubicBezTo>
                    <a:pt x="16927" y="0"/>
                    <a:pt x="21600" y="4060"/>
                    <a:pt x="21600" y="10563"/>
                  </a:cubicBezTo>
                  <a:lnTo>
                    <a:pt x="21600" y="10879"/>
                  </a:lnTo>
                  <a:cubicBezTo>
                    <a:pt x="21600" y="17540"/>
                    <a:pt x="16889" y="21600"/>
                    <a:pt x="10800" y="21600"/>
                  </a:cubicBezTo>
                  <a:cubicBezTo>
                    <a:pt x="4672" y="21600"/>
                    <a:pt x="0" y="17658"/>
                    <a:pt x="0" y="11076"/>
                  </a:cubicBezTo>
                  <a:close/>
                  <a:moveTo>
                    <a:pt x="0" y="11076"/>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6" name="AutoShape 43">
              <a:extLst>
                <a:ext uri="{FF2B5EF4-FFF2-40B4-BE49-F238E27FC236}">
                  <a16:creationId xmlns:a16="http://schemas.microsoft.com/office/drawing/2014/main" id="{3FBDD8C8-2A2C-488B-B85D-B255B1F2F021}"/>
                </a:ext>
              </a:extLst>
            </p:cNvPr>
            <p:cNvSpPr>
              <a:spLocks/>
            </p:cNvSpPr>
            <p:nvPr/>
          </p:nvSpPr>
          <p:spPr bwMode="auto">
            <a:xfrm>
              <a:off x="11125200" y="5499100"/>
              <a:ext cx="1428750" cy="1501775"/>
            </a:xfrm>
            <a:custGeom>
              <a:avLst/>
              <a:gdLst/>
              <a:ahLst/>
              <a:cxnLst/>
              <a:rect l="0" t="0" r="r" b="b"/>
              <a:pathLst>
                <a:path w="21600" h="21600">
                  <a:moveTo>
                    <a:pt x="0" y="13727"/>
                  </a:moveTo>
                  <a:lnTo>
                    <a:pt x="0" y="0"/>
                  </a:lnTo>
                  <a:lnTo>
                    <a:pt x="7045" y="0"/>
                  </a:lnTo>
                  <a:lnTo>
                    <a:pt x="7045" y="12677"/>
                  </a:lnTo>
                  <a:cubicBezTo>
                    <a:pt x="7045" y="15261"/>
                    <a:pt x="8105" y="16472"/>
                    <a:pt x="10439" y="16472"/>
                  </a:cubicBezTo>
                  <a:cubicBezTo>
                    <a:pt x="12858" y="16472"/>
                    <a:pt x="14556" y="15100"/>
                    <a:pt x="14556" y="12233"/>
                  </a:cubicBezTo>
                  <a:lnTo>
                    <a:pt x="14556" y="0"/>
                  </a:lnTo>
                  <a:lnTo>
                    <a:pt x="21600" y="0"/>
                  </a:lnTo>
                  <a:lnTo>
                    <a:pt x="21600" y="21115"/>
                  </a:lnTo>
                  <a:lnTo>
                    <a:pt x="14556" y="21115"/>
                  </a:lnTo>
                  <a:lnTo>
                    <a:pt x="14556" y="17845"/>
                  </a:lnTo>
                  <a:cubicBezTo>
                    <a:pt x="13367" y="19985"/>
                    <a:pt x="11161" y="21600"/>
                    <a:pt x="7511" y="21600"/>
                  </a:cubicBezTo>
                  <a:cubicBezTo>
                    <a:pt x="3183" y="21600"/>
                    <a:pt x="0" y="19097"/>
                    <a:pt x="0" y="13727"/>
                  </a:cubicBezTo>
                  <a:close/>
                  <a:moveTo>
                    <a:pt x="0" y="13727"/>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7" name="AutoShape 44">
              <a:extLst>
                <a:ext uri="{FF2B5EF4-FFF2-40B4-BE49-F238E27FC236}">
                  <a16:creationId xmlns:a16="http://schemas.microsoft.com/office/drawing/2014/main" id="{7AE7B988-F203-4B08-83EC-A7E857709520}"/>
                </a:ext>
              </a:extLst>
            </p:cNvPr>
            <p:cNvSpPr>
              <a:spLocks/>
            </p:cNvSpPr>
            <p:nvPr/>
          </p:nvSpPr>
          <p:spPr bwMode="auto">
            <a:xfrm>
              <a:off x="12674600" y="5194300"/>
              <a:ext cx="947738" cy="1808163"/>
            </a:xfrm>
            <a:custGeom>
              <a:avLst/>
              <a:gdLst/>
              <a:ahLst/>
              <a:cxnLst/>
              <a:rect l="0" t="0" r="r" b="b"/>
              <a:pathLst>
                <a:path w="21600" h="21600">
                  <a:moveTo>
                    <a:pt x="4090" y="15764"/>
                  </a:moveTo>
                  <a:lnTo>
                    <a:pt x="4090" y="7547"/>
                  </a:lnTo>
                  <a:lnTo>
                    <a:pt x="0" y="7547"/>
                  </a:lnTo>
                  <a:lnTo>
                    <a:pt x="0" y="3690"/>
                  </a:lnTo>
                  <a:lnTo>
                    <a:pt x="4090" y="3690"/>
                  </a:lnTo>
                  <a:lnTo>
                    <a:pt x="4090" y="0"/>
                  </a:lnTo>
                  <a:lnTo>
                    <a:pt x="14698" y="0"/>
                  </a:lnTo>
                  <a:lnTo>
                    <a:pt x="14698" y="3690"/>
                  </a:lnTo>
                  <a:lnTo>
                    <a:pt x="21472" y="3690"/>
                  </a:lnTo>
                  <a:lnTo>
                    <a:pt x="21472" y="7547"/>
                  </a:lnTo>
                  <a:lnTo>
                    <a:pt x="14698" y="7547"/>
                  </a:lnTo>
                  <a:lnTo>
                    <a:pt x="14698" y="15227"/>
                  </a:lnTo>
                  <a:cubicBezTo>
                    <a:pt x="14698" y="16569"/>
                    <a:pt x="15976" y="17173"/>
                    <a:pt x="18213" y="17173"/>
                  </a:cubicBezTo>
                  <a:cubicBezTo>
                    <a:pt x="19555" y="17173"/>
                    <a:pt x="20514" y="17072"/>
                    <a:pt x="21600" y="16871"/>
                  </a:cubicBezTo>
                  <a:lnTo>
                    <a:pt x="21600" y="21131"/>
                  </a:lnTo>
                  <a:cubicBezTo>
                    <a:pt x="20130" y="21332"/>
                    <a:pt x="18085" y="21600"/>
                    <a:pt x="15465" y="21600"/>
                  </a:cubicBezTo>
                  <a:cubicBezTo>
                    <a:pt x="8180" y="21600"/>
                    <a:pt x="4090" y="19688"/>
                    <a:pt x="4090" y="15764"/>
                  </a:cubicBezTo>
                  <a:close/>
                  <a:moveTo>
                    <a:pt x="4090" y="15764"/>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8" name="AutoShape 45">
              <a:extLst>
                <a:ext uri="{FF2B5EF4-FFF2-40B4-BE49-F238E27FC236}">
                  <a16:creationId xmlns:a16="http://schemas.microsoft.com/office/drawing/2014/main" id="{72594E18-1279-41D8-AE1A-58B03F205C74}"/>
                </a:ext>
              </a:extLst>
            </p:cNvPr>
            <p:cNvSpPr>
              <a:spLocks/>
            </p:cNvSpPr>
            <p:nvPr/>
          </p:nvSpPr>
          <p:spPr bwMode="auto">
            <a:xfrm>
              <a:off x="874713" y="8305800"/>
              <a:ext cx="2292350" cy="1468438"/>
            </a:xfrm>
            <a:custGeom>
              <a:avLst/>
              <a:gdLst/>
              <a:ahLst/>
              <a:cxnLst/>
              <a:rect l="0" t="0" r="r" b="b"/>
              <a:pathLst>
                <a:path w="21600" h="21600">
                  <a:moveTo>
                    <a:pt x="0" y="0"/>
                  </a:moveTo>
                  <a:lnTo>
                    <a:pt x="4606" y="0"/>
                  </a:lnTo>
                  <a:lnTo>
                    <a:pt x="6803" y="13546"/>
                  </a:lnTo>
                  <a:lnTo>
                    <a:pt x="9265" y="0"/>
                  </a:lnTo>
                  <a:lnTo>
                    <a:pt x="12812" y="0"/>
                  </a:lnTo>
                  <a:lnTo>
                    <a:pt x="15035" y="13546"/>
                  </a:lnTo>
                  <a:lnTo>
                    <a:pt x="17418" y="0"/>
                  </a:lnTo>
                  <a:lnTo>
                    <a:pt x="21600" y="0"/>
                  </a:lnTo>
                  <a:lnTo>
                    <a:pt x="17232" y="21600"/>
                  </a:lnTo>
                  <a:lnTo>
                    <a:pt x="12970" y="21600"/>
                  </a:lnTo>
                  <a:lnTo>
                    <a:pt x="10800" y="8962"/>
                  </a:lnTo>
                  <a:lnTo>
                    <a:pt x="8524" y="21600"/>
                  </a:lnTo>
                  <a:lnTo>
                    <a:pt x="4209" y="21600"/>
                  </a:lnTo>
                  <a:cubicBezTo>
                    <a:pt x="4209" y="21600"/>
                    <a:pt x="0" y="0"/>
                    <a:pt x="0" y="0"/>
                  </a:cubicBezTo>
                  <a:close/>
                  <a:moveTo>
                    <a:pt x="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9" name="AutoShape 46">
              <a:extLst>
                <a:ext uri="{FF2B5EF4-FFF2-40B4-BE49-F238E27FC236}">
                  <a16:creationId xmlns:a16="http://schemas.microsoft.com/office/drawing/2014/main" id="{0F80056F-20B8-4658-8FCA-40C936DB21A3}"/>
                </a:ext>
              </a:extLst>
            </p:cNvPr>
            <p:cNvSpPr>
              <a:spLocks/>
            </p:cNvSpPr>
            <p:nvPr/>
          </p:nvSpPr>
          <p:spPr bwMode="auto">
            <a:xfrm>
              <a:off x="3249613" y="7708900"/>
              <a:ext cx="1433512" cy="2062163"/>
            </a:xfrm>
            <a:custGeom>
              <a:avLst/>
              <a:gdLst/>
              <a:ahLst/>
              <a:cxnLst/>
              <a:rect l="0" t="0" r="r" b="b"/>
              <a:pathLst>
                <a:path w="21600" h="21600">
                  <a:moveTo>
                    <a:pt x="0" y="0"/>
                  </a:moveTo>
                  <a:lnTo>
                    <a:pt x="7030" y="0"/>
                  </a:lnTo>
                  <a:lnTo>
                    <a:pt x="7030" y="8699"/>
                  </a:lnTo>
                  <a:cubicBezTo>
                    <a:pt x="8174" y="7141"/>
                    <a:pt x="10631" y="5848"/>
                    <a:pt x="14273" y="5848"/>
                  </a:cubicBezTo>
                  <a:cubicBezTo>
                    <a:pt x="18593" y="5848"/>
                    <a:pt x="21600" y="7670"/>
                    <a:pt x="21600" y="11696"/>
                  </a:cubicBezTo>
                  <a:lnTo>
                    <a:pt x="21600" y="21600"/>
                  </a:lnTo>
                  <a:lnTo>
                    <a:pt x="14570" y="21600"/>
                  </a:lnTo>
                  <a:lnTo>
                    <a:pt x="14570" y="12578"/>
                  </a:lnTo>
                  <a:cubicBezTo>
                    <a:pt x="14570" y="10697"/>
                    <a:pt x="13511" y="9816"/>
                    <a:pt x="11139" y="9816"/>
                  </a:cubicBezTo>
                  <a:cubicBezTo>
                    <a:pt x="8767" y="9816"/>
                    <a:pt x="7030" y="10815"/>
                    <a:pt x="7030" y="12901"/>
                  </a:cubicBezTo>
                  <a:lnTo>
                    <a:pt x="7030" y="21600"/>
                  </a:lnTo>
                  <a:lnTo>
                    <a:pt x="0" y="21600"/>
                  </a:lnTo>
                  <a:cubicBezTo>
                    <a:pt x="0" y="21600"/>
                    <a:pt x="0" y="0"/>
                    <a:pt x="0" y="0"/>
                  </a:cubicBezTo>
                  <a:close/>
                  <a:moveTo>
                    <a:pt x="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0" name="AutoShape 47">
              <a:extLst>
                <a:ext uri="{FF2B5EF4-FFF2-40B4-BE49-F238E27FC236}">
                  <a16:creationId xmlns:a16="http://schemas.microsoft.com/office/drawing/2014/main" id="{6B564E43-D579-44FC-B952-3785D55B52A4}"/>
                </a:ext>
              </a:extLst>
            </p:cNvPr>
            <p:cNvSpPr>
              <a:spLocks/>
            </p:cNvSpPr>
            <p:nvPr/>
          </p:nvSpPr>
          <p:spPr bwMode="auto">
            <a:xfrm>
              <a:off x="4826000" y="8267700"/>
              <a:ext cx="1382713" cy="1538288"/>
            </a:xfrm>
            <a:custGeom>
              <a:avLst/>
              <a:gdLst/>
              <a:ahLst/>
              <a:cxnLst/>
              <a:rect l="0" t="0" r="r" b="b"/>
              <a:pathLst>
                <a:path w="21600" h="21600">
                  <a:moveTo>
                    <a:pt x="14414" y="13875"/>
                  </a:moveTo>
                  <a:lnTo>
                    <a:pt x="14414" y="11273"/>
                  </a:lnTo>
                  <a:cubicBezTo>
                    <a:pt x="13845" y="11746"/>
                    <a:pt x="12881" y="12101"/>
                    <a:pt x="11129" y="12416"/>
                  </a:cubicBezTo>
                  <a:cubicBezTo>
                    <a:pt x="8806" y="12890"/>
                    <a:pt x="7185" y="13599"/>
                    <a:pt x="7185" y="15136"/>
                  </a:cubicBezTo>
                  <a:cubicBezTo>
                    <a:pt x="7185" y="16358"/>
                    <a:pt x="8018" y="17186"/>
                    <a:pt x="10077" y="17186"/>
                  </a:cubicBezTo>
                  <a:cubicBezTo>
                    <a:pt x="12531" y="17186"/>
                    <a:pt x="14414" y="15885"/>
                    <a:pt x="14414" y="13875"/>
                  </a:cubicBezTo>
                  <a:close/>
                  <a:moveTo>
                    <a:pt x="0" y="15609"/>
                  </a:moveTo>
                  <a:cubicBezTo>
                    <a:pt x="0" y="10800"/>
                    <a:pt x="4600" y="9696"/>
                    <a:pt x="10690" y="8790"/>
                  </a:cubicBezTo>
                  <a:cubicBezTo>
                    <a:pt x="13363" y="8396"/>
                    <a:pt x="14371" y="7765"/>
                    <a:pt x="14371" y="6543"/>
                  </a:cubicBezTo>
                  <a:cubicBezTo>
                    <a:pt x="14371" y="5282"/>
                    <a:pt x="13538" y="4533"/>
                    <a:pt x="11216" y="4533"/>
                  </a:cubicBezTo>
                  <a:cubicBezTo>
                    <a:pt x="8938" y="4533"/>
                    <a:pt x="7886" y="5637"/>
                    <a:pt x="7711" y="7095"/>
                  </a:cubicBezTo>
                  <a:lnTo>
                    <a:pt x="832" y="7095"/>
                  </a:lnTo>
                  <a:cubicBezTo>
                    <a:pt x="1270" y="2247"/>
                    <a:pt x="5564" y="0"/>
                    <a:pt x="11567" y="0"/>
                  </a:cubicBezTo>
                  <a:cubicBezTo>
                    <a:pt x="17613" y="0"/>
                    <a:pt x="21600" y="2247"/>
                    <a:pt x="21600" y="7450"/>
                  </a:cubicBezTo>
                  <a:lnTo>
                    <a:pt x="21600" y="21127"/>
                  </a:lnTo>
                  <a:lnTo>
                    <a:pt x="14590" y="21127"/>
                  </a:lnTo>
                  <a:lnTo>
                    <a:pt x="14590" y="18644"/>
                  </a:lnTo>
                  <a:cubicBezTo>
                    <a:pt x="13363" y="20221"/>
                    <a:pt x="11391" y="21600"/>
                    <a:pt x="7711" y="21600"/>
                  </a:cubicBezTo>
                  <a:cubicBezTo>
                    <a:pt x="3549" y="21600"/>
                    <a:pt x="0" y="19787"/>
                    <a:pt x="0" y="15609"/>
                  </a:cubicBezTo>
                  <a:close/>
                  <a:moveTo>
                    <a:pt x="0" y="15609"/>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1" name="AutoShape 48">
              <a:extLst>
                <a:ext uri="{FF2B5EF4-FFF2-40B4-BE49-F238E27FC236}">
                  <a16:creationId xmlns:a16="http://schemas.microsoft.com/office/drawing/2014/main" id="{37752E04-17F0-45AA-80CE-CC279998AD87}"/>
                </a:ext>
              </a:extLst>
            </p:cNvPr>
            <p:cNvSpPr>
              <a:spLocks/>
            </p:cNvSpPr>
            <p:nvPr/>
          </p:nvSpPr>
          <p:spPr bwMode="auto">
            <a:xfrm>
              <a:off x="6286500" y="8001000"/>
              <a:ext cx="947738" cy="1808163"/>
            </a:xfrm>
            <a:custGeom>
              <a:avLst/>
              <a:gdLst/>
              <a:ahLst/>
              <a:cxnLst/>
              <a:rect l="0" t="0" r="r" b="b"/>
              <a:pathLst>
                <a:path w="21600" h="21600">
                  <a:moveTo>
                    <a:pt x="4090" y="15764"/>
                  </a:moveTo>
                  <a:lnTo>
                    <a:pt x="4090" y="7547"/>
                  </a:lnTo>
                  <a:lnTo>
                    <a:pt x="0" y="7547"/>
                  </a:lnTo>
                  <a:lnTo>
                    <a:pt x="0" y="3690"/>
                  </a:lnTo>
                  <a:lnTo>
                    <a:pt x="4090" y="3690"/>
                  </a:lnTo>
                  <a:lnTo>
                    <a:pt x="4090" y="0"/>
                  </a:lnTo>
                  <a:lnTo>
                    <a:pt x="14698" y="0"/>
                  </a:lnTo>
                  <a:lnTo>
                    <a:pt x="14698" y="3690"/>
                  </a:lnTo>
                  <a:lnTo>
                    <a:pt x="21472" y="3690"/>
                  </a:lnTo>
                  <a:lnTo>
                    <a:pt x="21472" y="7547"/>
                  </a:lnTo>
                  <a:lnTo>
                    <a:pt x="14698" y="7547"/>
                  </a:lnTo>
                  <a:lnTo>
                    <a:pt x="14698" y="15228"/>
                  </a:lnTo>
                  <a:cubicBezTo>
                    <a:pt x="14698" y="16569"/>
                    <a:pt x="15976" y="17173"/>
                    <a:pt x="18213" y="17173"/>
                  </a:cubicBezTo>
                  <a:cubicBezTo>
                    <a:pt x="19555" y="17173"/>
                    <a:pt x="20514" y="17072"/>
                    <a:pt x="21600" y="16871"/>
                  </a:cubicBezTo>
                  <a:lnTo>
                    <a:pt x="21600" y="21130"/>
                  </a:lnTo>
                  <a:cubicBezTo>
                    <a:pt x="20130" y="21332"/>
                    <a:pt x="18085" y="21600"/>
                    <a:pt x="15465" y="21600"/>
                  </a:cubicBezTo>
                  <a:cubicBezTo>
                    <a:pt x="8180" y="21600"/>
                    <a:pt x="4090" y="19689"/>
                    <a:pt x="4090" y="15764"/>
                  </a:cubicBezTo>
                  <a:close/>
                  <a:moveTo>
                    <a:pt x="4090" y="15764"/>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2" name="AutoShape 49">
              <a:extLst>
                <a:ext uri="{FF2B5EF4-FFF2-40B4-BE49-F238E27FC236}">
                  <a16:creationId xmlns:a16="http://schemas.microsoft.com/office/drawing/2014/main" id="{50C55E8A-1411-4E25-8E7D-F5F8F968A6AC}"/>
                </a:ext>
              </a:extLst>
            </p:cNvPr>
            <p:cNvSpPr>
              <a:spLocks/>
            </p:cNvSpPr>
            <p:nvPr/>
          </p:nvSpPr>
          <p:spPr bwMode="auto">
            <a:xfrm>
              <a:off x="7378700" y="7747000"/>
              <a:ext cx="512763" cy="800100"/>
            </a:xfrm>
            <a:custGeom>
              <a:avLst/>
              <a:gdLst/>
              <a:ahLst/>
              <a:cxnLst/>
              <a:rect l="0" t="0" r="r" b="b"/>
              <a:pathLst>
                <a:path w="21600" h="21600">
                  <a:moveTo>
                    <a:pt x="944" y="16598"/>
                  </a:moveTo>
                  <a:cubicBezTo>
                    <a:pt x="6374" y="15764"/>
                    <a:pt x="8852" y="13642"/>
                    <a:pt x="9442" y="11748"/>
                  </a:cubicBezTo>
                  <a:cubicBezTo>
                    <a:pt x="3423" y="11520"/>
                    <a:pt x="0" y="9322"/>
                    <a:pt x="0" y="5911"/>
                  </a:cubicBezTo>
                  <a:cubicBezTo>
                    <a:pt x="0" y="2197"/>
                    <a:pt x="4721" y="0"/>
                    <a:pt x="10387" y="0"/>
                  </a:cubicBezTo>
                  <a:cubicBezTo>
                    <a:pt x="16879" y="0"/>
                    <a:pt x="21600" y="2956"/>
                    <a:pt x="21600" y="7655"/>
                  </a:cubicBezTo>
                  <a:lnTo>
                    <a:pt x="21600" y="8186"/>
                  </a:lnTo>
                  <a:cubicBezTo>
                    <a:pt x="21600" y="14855"/>
                    <a:pt x="14636" y="20236"/>
                    <a:pt x="944" y="21600"/>
                  </a:cubicBezTo>
                  <a:cubicBezTo>
                    <a:pt x="944" y="21600"/>
                    <a:pt x="944" y="16598"/>
                    <a:pt x="944" y="16598"/>
                  </a:cubicBezTo>
                  <a:close/>
                  <a:moveTo>
                    <a:pt x="944" y="16598"/>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3" name="AutoShape 50">
              <a:extLst>
                <a:ext uri="{FF2B5EF4-FFF2-40B4-BE49-F238E27FC236}">
                  <a16:creationId xmlns:a16="http://schemas.microsoft.com/office/drawing/2014/main" id="{9A355702-F22F-46CE-BF5E-86EAA75870AE}"/>
                </a:ext>
              </a:extLst>
            </p:cNvPr>
            <p:cNvSpPr>
              <a:spLocks/>
            </p:cNvSpPr>
            <p:nvPr/>
          </p:nvSpPr>
          <p:spPr bwMode="auto">
            <a:xfrm>
              <a:off x="7848600" y="8267700"/>
              <a:ext cx="1309688" cy="1538288"/>
            </a:xfrm>
            <a:custGeom>
              <a:avLst/>
              <a:gdLst/>
              <a:ahLst/>
              <a:cxnLst/>
              <a:rect l="0" t="0" r="r" b="b"/>
              <a:pathLst>
                <a:path w="21600" h="21600">
                  <a:moveTo>
                    <a:pt x="0" y="14623"/>
                  </a:moveTo>
                  <a:lnTo>
                    <a:pt x="7123" y="14623"/>
                  </a:lnTo>
                  <a:cubicBezTo>
                    <a:pt x="7400" y="16240"/>
                    <a:pt x="8279" y="17146"/>
                    <a:pt x="10870" y="17146"/>
                  </a:cubicBezTo>
                  <a:cubicBezTo>
                    <a:pt x="13089" y="17146"/>
                    <a:pt x="14154" y="16437"/>
                    <a:pt x="14154" y="15254"/>
                  </a:cubicBezTo>
                  <a:cubicBezTo>
                    <a:pt x="14154" y="14111"/>
                    <a:pt x="12858" y="13599"/>
                    <a:pt x="9482" y="13165"/>
                  </a:cubicBezTo>
                  <a:cubicBezTo>
                    <a:pt x="3053" y="12416"/>
                    <a:pt x="370" y="10840"/>
                    <a:pt x="370" y="6622"/>
                  </a:cubicBezTo>
                  <a:cubicBezTo>
                    <a:pt x="370" y="2168"/>
                    <a:pt x="5088" y="0"/>
                    <a:pt x="10453" y="0"/>
                  </a:cubicBezTo>
                  <a:cubicBezTo>
                    <a:pt x="16189" y="0"/>
                    <a:pt x="20305" y="1695"/>
                    <a:pt x="20860" y="6543"/>
                  </a:cubicBezTo>
                  <a:lnTo>
                    <a:pt x="13876" y="6543"/>
                  </a:lnTo>
                  <a:cubicBezTo>
                    <a:pt x="13552" y="5045"/>
                    <a:pt x="12581" y="4336"/>
                    <a:pt x="10546" y="4336"/>
                  </a:cubicBezTo>
                  <a:cubicBezTo>
                    <a:pt x="8603" y="4336"/>
                    <a:pt x="7539" y="5085"/>
                    <a:pt x="7539" y="6149"/>
                  </a:cubicBezTo>
                  <a:cubicBezTo>
                    <a:pt x="7539" y="7253"/>
                    <a:pt x="8649" y="7686"/>
                    <a:pt x="11841" y="8041"/>
                  </a:cubicBezTo>
                  <a:cubicBezTo>
                    <a:pt x="18316" y="8750"/>
                    <a:pt x="21600" y="10209"/>
                    <a:pt x="21600" y="14584"/>
                  </a:cubicBezTo>
                  <a:cubicBezTo>
                    <a:pt x="21600" y="19314"/>
                    <a:pt x="17484" y="21600"/>
                    <a:pt x="10916" y="21600"/>
                  </a:cubicBezTo>
                  <a:cubicBezTo>
                    <a:pt x="4163" y="21600"/>
                    <a:pt x="231" y="19117"/>
                    <a:pt x="0" y="14623"/>
                  </a:cubicBezTo>
                  <a:close/>
                  <a:moveTo>
                    <a:pt x="0" y="14623"/>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4" name="AutoShape 51">
              <a:extLst>
                <a:ext uri="{FF2B5EF4-FFF2-40B4-BE49-F238E27FC236}">
                  <a16:creationId xmlns:a16="http://schemas.microsoft.com/office/drawing/2014/main" id="{C3791F09-B6CD-4F48-A889-8509A0F85B87}"/>
                </a:ext>
              </a:extLst>
            </p:cNvPr>
            <p:cNvSpPr>
              <a:spLocks/>
            </p:cNvSpPr>
            <p:nvPr/>
          </p:nvSpPr>
          <p:spPr bwMode="auto">
            <a:xfrm>
              <a:off x="1003300" y="11074400"/>
              <a:ext cx="1554163" cy="1998663"/>
            </a:xfrm>
            <a:custGeom>
              <a:avLst/>
              <a:gdLst/>
              <a:ahLst/>
              <a:cxnLst/>
              <a:rect l="0" t="0" r="r" b="b"/>
              <a:pathLst>
                <a:path w="21600" h="21600">
                  <a:moveTo>
                    <a:pt x="15011" y="8434"/>
                  </a:moveTo>
                  <a:lnTo>
                    <a:pt x="15011" y="8191"/>
                  </a:lnTo>
                  <a:cubicBezTo>
                    <a:pt x="15011" y="5248"/>
                    <a:pt x="13296" y="3823"/>
                    <a:pt x="10683" y="3823"/>
                  </a:cubicBezTo>
                  <a:cubicBezTo>
                    <a:pt x="7993" y="3823"/>
                    <a:pt x="6277" y="5309"/>
                    <a:pt x="6277" y="8161"/>
                  </a:cubicBezTo>
                  <a:lnTo>
                    <a:pt x="6277" y="8403"/>
                  </a:lnTo>
                  <a:cubicBezTo>
                    <a:pt x="6277" y="11286"/>
                    <a:pt x="7993" y="12741"/>
                    <a:pt x="10722" y="12741"/>
                  </a:cubicBezTo>
                  <a:cubicBezTo>
                    <a:pt x="13529" y="12741"/>
                    <a:pt x="15011" y="11225"/>
                    <a:pt x="15011" y="8434"/>
                  </a:cubicBezTo>
                  <a:close/>
                  <a:moveTo>
                    <a:pt x="0" y="395"/>
                  </a:moveTo>
                  <a:lnTo>
                    <a:pt x="6472" y="395"/>
                  </a:lnTo>
                  <a:lnTo>
                    <a:pt x="6472" y="2791"/>
                  </a:lnTo>
                  <a:cubicBezTo>
                    <a:pt x="7642" y="1274"/>
                    <a:pt x="9825" y="0"/>
                    <a:pt x="12906" y="0"/>
                  </a:cubicBezTo>
                  <a:cubicBezTo>
                    <a:pt x="17740" y="0"/>
                    <a:pt x="21600" y="2821"/>
                    <a:pt x="21600" y="8191"/>
                  </a:cubicBezTo>
                  <a:lnTo>
                    <a:pt x="21600" y="8434"/>
                  </a:lnTo>
                  <a:cubicBezTo>
                    <a:pt x="21600" y="13804"/>
                    <a:pt x="17779" y="16624"/>
                    <a:pt x="12866" y="16624"/>
                  </a:cubicBezTo>
                  <a:cubicBezTo>
                    <a:pt x="9747" y="16624"/>
                    <a:pt x="7525" y="15472"/>
                    <a:pt x="6472" y="13894"/>
                  </a:cubicBezTo>
                  <a:lnTo>
                    <a:pt x="6472" y="21600"/>
                  </a:lnTo>
                  <a:lnTo>
                    <a:pt x="0" y="21600"/>
                  </a:lnTo>
                  <a:cubicBezTo>
                    <a:pt x="0" y="21600"/>
                    <a:pt x="0" y="395"/>
                    <a:pt x="0" y="395"/>
                  </a:cubicBezTo>
                  <a:close/>
                  <a:moveTo>
                    <a:pt x="0" y="395"/>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5" name="AutoShape 52">
              <a:extLst>
                <a:ext uri="{FF2B5EF4-FFF2-40B4-BE49-F238E27FC236}">
                  <a16:creationId xmlns:a16="http://schemas.microsoft.com/office/drawing/2014/main" id="{2E28320E-39D0-483C-B08D-791A2E887F03}"/>
                </a:ext>
              </a:extLst>
            </p:cNvPr>
            <p:cNvSpPr>
              <a:spLocks/>
            </p:cNvSpPr>
            <p:nvPr/>
          </p:nvSpPr>
          <p:spPr bwMode="auto">
            <a:xfrm>
              <a:off x="2654300" y="11074400"/>
              <a:ext cx="1582738" cy="1538288"/>
            </a:xfrm>
            <a:custGeom>
              <a:avLst/>
              <a:gdLst/>
              <a:ahLst/>
              <a:cxnLst/>
              <a:rect l="0" t="0" r="r" b="b"/>
              <a:pathLst>
                <a:path w="21600" h="21600">
                  <a:moveTo>
                    <a:pt x="15128" y="10958"/>
                  </a:moveTo>
                  <a:lnTo>
                    <a:pt x="15128" y="10643"/>
                  </a:lnTo>
                  <a:cubicBezTo>
                    <a:pt x="15128" y="7016"/>
                    <a:pt x="13596" y="4928"/>
                    <a:pt x="10838" y="4928"/>
                  </a:cubicBezTo>
                  <a:cubicBezTo>
                    <a:pt x="8042" y="4928"/>
                    <a:pt x="6472" y="6937"/>
                    <a:pt x="6472" y="10564"/>
                  </a:cubicBezTo>
                  <a:lnTo>
                    <a:pt x="6472" y="10879"/>
                  </a:lnTo>
                  <a:cubicBezTo>
                    <a:pt x="6472" y="14584"/>
                    <a:pt x="8004" y="16673"/>
                    <a:pt x="10838" y="16673"/>
                  </a:cubicBezTo>
                  <a:cubicBezTo>
                    <a:pt x="13596" y="16673"/>
                    <a:pt x="15128" y="14545"/>
                    <a:pt x="15128" y="10958"/>
                  </a:cubicBezTo>
                  <a:close/>
                  <a:moveTo>
                    <a:pt x="0" y="11076"/>
                  </a:moveTo>
                  <a:lnTo>
                    <a:pt x="0" y="10761"/>
                  </a:lnTo>
                  <a:cubicBezTo>
                    <a:pt x="0" y="4179"/>
                    <a:pt x="4672" y="0"/>
                    <a:pt x="10838" y="0"/>
                  </a:cubicBezTo>
                  <a:cubicBezTo>
                    <a:pt x="16927" y="0"/>
                    <a:pt x="21600" y="4060"/>
                    <a:pt x="21600" y="10564"/>
                  </a:cubicBezTo>
                  <a:lnTo>
                    <a:pt x="21600" y="10879"/>
                  </a:lnTo>
                  <a:cubicBezTo>
                    <a:pt x="21600" y="17541"/>
                    <a:pt x="16889" y="21600"/>
                    <a:pt x="10800" y="21600"/>
                  </a:cubicBezTo>
                  <a:cubicBezTo>
                    <a:pt x="4672" y="21600"/>
                    <a:pt x="0" y="17659"/>
                    <a:pt x="0" y="11076"/>
                  </a:cubicBezTo>
                  <a:close/>
                  <a:moveTo>
                    <a:pt x="0" y="11076"/>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6" name="AutoShape 53">
              <a:extLst>
                <a:ext uri="{FF2B5EF4-FFF2-40B4-BE49-F238E27FC236}">
                  <a16:creationId xmlns:a16="http://schemas.microsoft.com/office/drawing/2014/main" id="{AE52347F-2AAD-4830-8501-138B095ACA86}"/>
                </a:ext>
              </a:extLst>
            </p:cNvPr>
            <p:cNvSpPr>
              <a:spLocks/>
            </p:cNvSpPr>
            <p:nvPr/>
          </p:nvSpPr>
          <p:spPr bwMode="auto">
            <a:xfrm>
              <a:off x="4305300" y="11074400"/>
              <a:ext cx="1309688" cy="1538288"/>
            </a:xfrm>
            <a:custGeom>
              <a:avLst/>
              <a:gdLst/>
              <a:ahLst/>
              <a:cxnLst/>
              <a:rect l="0" t="0" r="r" b="b"/>
              <a:pathLst>
                <a:path w="21600" h="21600">
                  <a:moveTo>
                    <a:pt x="0" y="14623"/>
                  </a:moveTo>
                  <a:lnTo>
                    <a:pt x="7123" y="14623"/>
                  </a:lnTo>
                  <a:cubicBezTo>
                    <a:pt x="7400" y="16240"/>
                    <a:pt x="8279" y="17146"/>
                    <a:pt x="10870" y="17146"/>
                  </a:cubicBezTo>
                  <a:cubicBezTo>
                    <a:pt x="13089" y="17146"/>
                    <a:pt x="14154" y="16437"/>
                    <a:pt x="14154" y="15254"/>
                  </a:cubicBezTo>
                  <a:cubicBezTo>
                    <a:pt x="14154" y="14111"/>
                    <a:pt x="12858" y="13599"/>
                    <a:pt x="9482" y="13165"/>
                  </a:cubicBezTo>
                  <a:cubicBezTo>
                    <a:pt x="3053" y="12416"/>
                    <a:pt x="370" y="10840"/>
                    <a:pt x="370" y="6622"/>
                  </a:cubicBezTo>
                  <a:cubicBezTo>
                    <a:pt x="370" y="2168"/>
                    <a:pt x="5088" y="0"/>
                    <a:pt x="10453" y="0"/>
                  </a:cubicBezTo>
                  <a:cubicBezTo>
                    <a:pt x="16189" y="0"/>
                    <a:pt x="20305" y="1695"/>
                    <a:pt x="20860" y="6543"/>
                  </a:cubicBezTo>
                  <a:lnTo>
                    <a:pt x="13876" y="6543"/>
                  </a:lnTo>
                  <a:cubicBezTo>
                    <a:pt x="13552" y="5045"/>
                    <a:pt x="12581" y="4336"/>
                    <a:pt x="10546" y="4336"/>
                  </a:cubicBezTo>
                  <a:cubicBezTo>
                    <a:pt x="8603" y="4336"/>
                    <a:pt x="7539" y="5085"/>
                    <a:pt x="7539" y="6149"/>
                  </a:cubicBezTo>
                  <a:cubicBezTo>
                    <a:pt x="7539" y="7253"/>
                    <a:pt x="8649" y="7687"/>
                    <a:pt x="11841" y="8041"/>
                  </a:cubicBezTo>
                  <a:cubicBezTo>
                    <a:pt x="18316" y="8750"/>
                    <a:pt x="21600" y="10209"/>
                    <a:pt x="21600" y="14584"/>
                  </a:cubicBezTo>
                  <a:cubicBezTo>
                    <a:pt x="21600" y="19314"/>
                    <a:pt x="17484" y="21600"/>
                    <a:pt x="10916" y="21600"/>
                  </a:cubicBezTo>
                  <a:cubicBezTo>
                    <a:pt x="4163" y="21600"/>
                    <a:pt x="232" y="19117"/>
                    <a:pt x="0" y="14623"/>
                  </a:cubicBezTo>
                  <a:close/>
                  <a:moveTo>
                    <a:pt x="0" y="14623"/>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7" name="AutoShape 54">
              <a:extLst>
                <a:ext uri="{FF2B5EF4-FFF2-40B4-BE49-F238E27FC236}">
                  <a16:creationId xmlns:a16="http://schemas.microsoft.com/office/drawing/2014/main" id="{ED8C7A6B-BB0B-4719-A3E6-1F80FA551C6E}"/>
                </a:ext>
              </a:extLst>
            </p:cNvPr>
            <p:cNvSpPr>
              <a:spLocks/>
            </p:cNvSpPr>
            <p:nvPr/>
          </p:nvSpPr>
          <p:spPr bwMode="auto">
            <a:xfrm>
              <a:off x="5689600" y="11074400"/>
              <a:ext cx="1309688" cy="1538288"/>
            </a:xfrm>
            <a:custGeom>
              <a:avLst/>
              <a:gdLst/>
              <a:ahLst/>
              <a:cxnLst/>
              <a:rect l="0" t="0" r="r" b="b"/>
              <a:pathLst>
                <a:path w="21600" h="21600">
                  <a:moveTo>
                    <a:pt x="0" y="14623"/>
                  </a:moveTo>
                  <a:lnTo>
                    <a:pt x="7123" y="14623"/>
                  </a:lnTo>
                  <a:cubicBezTo>
                    <a:pt x="7400" y="16240"/>
                    <a:pt x="8279" y="17146"/>
                    <a:pt x="10870" y="17146"/>
                  </a:cubicBezTo>
                  <a:cubicBezTo>
                    <a:pt x="13089" y="17146"/>
                    <a:pt x="14154" y="16437"/>
                    <a:pt x="14154" y="15254"/>
                  </a:cubicBezTo>
                  <a:cubicBezTo>
                    <a:pt x="14154" y="14111"/>
                    <a:pt x="12858" y="13599"/>
                    <a:pt x="9482" y="13165"/>
                  </a:cubicBezTo>
                  <a:cubicBezTo>
                    <a:pt x="3053" y="12416"/>
                    <a:pt x="370" y="10840"/>
                    <a:pt x="370" y="6622"/>
                  </a:cubicBezTo>
                  <a:cubicBezTo>
                    <a:pt x="370" y="2168"/>
                    <a:pt x="5088" y="0"/>
                    <a:pt x="10453" y="0"/>
                  </a:cubicBezTo>
                  <a:cubicBezTo>
                    <a:pt x="16189" y="0"/>
                    <a:pt x="20305" y="1695"/>
                    <a:pt x="20860" y="6543"/>
                  </a:cubicBezTo>
                  <a:lnTo>
                    <a:pt x="13876" y="6543"/>
                  </a:lnTo>
                  <a:cubicBezTo>
                    <a:pt x="13552" y="5045"/>
                    <a:pt x="12581" y="4336"/>
                    <a:pt x="10546" y="4336"/>
                  </a:cubicBezTo>
                  <a:cubicBezTo>
                    <a:pt x="8603" y="4336"/>
                    <a:pt x="7539" y="5085"/>
                    <a:pt x="7539" y="6149"/>
                  </a:cubicBezTo>
                  <a:cubicBezTo>
                    <a:pt x="7539" y="7253"/>
                    <a:pt x="8649" y="7687"/>
                    <a:pt x="11841" y="8041"/>
                  </a:cubicBezTo>
                  <a:cubicBezTo>
                    <a:pt x="18316" y="8750"/>
                    <a:pt x="21600" y="10209"/>
                    <a:pt x="21600" y="14584"/>
                  </a:cubicBezTo>
                  <a:cubicBezTo>
                    <a:pt x="21600" y="19314"/>
                    <a:pt x="17484" y="21600"/>
                    <a:pt x="10916" y="21600"/>
                  </a:cubicBezTo>
                  <a:cubicBezTo>
                    <a:pt x="4163" y="21600"/>
                    <a:pt x="232" y="19117"/>
                    <a:pt x="0" y="14623"/>
                  </a:cubicBezTo>
                  <a:close/>
                  <a:moveTo>
                    <a:pt x="0" y="14623"/>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8" name="AutoShape 55">
              <a:extLst>
                <a:ext uri="{FF2B5EF4-FFF2-40B4-BE49-F238E27FC236}">
                  <a16:creationId xmlns:a16="http://schemas.microsoft.com/office/drawing/2014/main" id="{CEC9E09E-089E-495F-882E-8CD32ACC4675}"/>
                </a:ext>
              </a:extLst>
            </p:cNvPr>
            <p:cNvSpPr>
              <a:spLocks/>
            </p:cNvSpPr>
            <p:nvPr/>
          </p:nvSpPr>
          <p:spPr bwMode="auto">
            <a:xfrm>
              <a:off x="7124700" y="10502900"/>
              <a:ext cx="519113" cy="2076450"/>
            </a:xfrm>
            <a:custGeom>
              <a:avLst/>
              <a:gdLst/>
              <a:ahLst/>
              <a:cxnLst/>
              <a:rect l="0" t="0" r="r" b="b"/>
              <a:pathLst>
                <a:path w="21600" h="21600">
                  <a:moveTo>
                    <a:pt x="1168" y="6334"/>
                  </a:moveTo>
                  <a:lnTo>
                    <a:pt x="20550" y="6334"/>
                  </a:lnTo>
                  <a:lnTo>
                    <a:pt x="20550" y="21600"/>
                  </a:lnTo>
                  <a:lnTo>
                    <a:pt x="1168" y="21600"/>
                  </a:lnTo>
                  <a:cubicBezTo>
                    <a:pt x="1168" y="21600"/>
                    <a:pt x="1168" y="6334"/>
                    <a:pt x="1168" y="6334"/>
                  </a:cubicBezTo>
                  <a:close/>
                  <a:moveTo>
                    <a:pt x="0" y="2569"/>
                  </a:moveTo>
                  <a:cubicBezTo>
                    <a:pt x="0" y="1109"/>
                    <a:pt x="4670" y="0"/>
                    <a:pt x="10741" y="0"/>
                  </a:cubicBezTo>
                  <a:cubicBezTo>
                    <a:pt x="16814" y="0"/>
                    <a:pt x="21600" y="1109"/>
                    <a:pt x="21600" y="2569"/>
                  </a:cubicBezTo>
                  <a:cubicBezTo>
                    <a:pt x="21600" y="4028"/>
                    <a:pt x="16814" y="5108"/>
                    <a:pt x="10741" y="5108"/>
                  </a:cubicBezTo>
                  <a:cubicBezTo>
                    <a:pt x="4670" y="5108"/>
                    <a:pt x="0" y="4028"/>
                    <a:pt x="0" y="2569"/>
                  </a:cubicBezTo>
                  <a:close/>
                  <a:moveTo>
                    <a:pt x="0" y="2569"/>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9" name="AutoShape 56">
              <a:extLst>
                <a:ext uri="{FF2B5EF4-FFF2-40B4-BE49-F238E27FC236}">
                  <a16:creationId xmlns:a16="http://schemas.microsoft.com/office/drawing/2014/main" id="{76EEB1E9-F835-481F-9170-45BFAE382BAA}"/>
                </a:ext>
              </a:extLst>
            </p:cNvPr>
            <p:cNvSpPr>
              <a:spLocks/>
            </p:cNvSpPr>
            <p:nvPr/>
          </p:nvSpPr>
          <p:spPr bwMode="auto">
            <a:xfrm>
              <a:off x="7848600" y="10515600"/>
              <a:ext cx="1554163" cy="2097088"/>
            </a:xfrm>
            <a:custGeom>
              <a:avLst/>
              <a:gdLst/>
              <a:ahLst/>
              <a:cxnLst/>
              <a:rect l="0" t="0" r="r" b="b"/>
              <a:pathLst>
                <a:path w="21600" h="21600">
                  <a:moveTo>
                    <a:pt x="15011" y="13793"/>
                  </a:moveTo>
                  <a:lnTo>
                    <a:pt x="15011" y="13562"/>
                  </a:lnTo>
                  <a:cubicBezTo>
                    <a:pt x="15011" y="10757"/>
                    <a:pt x="13295" y="9398"/>
                    <a:pt x="10683" y="9398"/>
                  </a:cubicBezTo>
                  <a:cubicBezTo>
                    <a:pt x="7993" y="9398"/>
                    <a:pt x="6277" y="10815"/>
                    <a:pt x="6277" y="13533"/>
                  </a:cubicBezTo>
                  <a:lnTo>
                    <a:pt x="6277" y="13764"/>
                  </a:lnTo>
                  <a:cubicBezTo>
                    <a:pt x="6277" y="16511"/>
                    <a:pt x="7993" y="17899"/>
                    <a:pt x="10722" y="17899"/>
                  </a:cubicBezTo>
                  <a:cubicBezTo>
                    <a:pt x="13529" y="17899"/>
                    <a:pt x="15011" y="16453"/>
                    <a:pt x="15011" y="13793"/>
                  </a:cubicBezTo>
                  <a:close/>
                  <a:moveTo>
                    <a:pt x="6472" y="18882"/>
                  </a:moveTo>
                  <a:lnTo>
                    <a:pt x="6472" y="21253"/>
                  </a:lnTo>
                  <a:lnTo>
                    <a:pt x="0" y="21253"/>
                  </a:lnTo>
                  <a:lnTo>
                    <a:pt x="0" y="0"/>
                  </a:lnTo>
                  <a:lnTo>
                    <a:pt x="6472" y="0"/>
                  </a:lnTo>
                  <a:lnTo>
                    <a:pt x="6472" y="8415"/>
                  </a:lnTo>
                  <a:cubicBezTo>
                    <a:pt x="7642" y="6969"/>
                    <a:pt x="9825" y="5754"/>
                    <a:pt x="12906" y="5754"/>
                  </a:cubicBezTo>
                  <a:cubicBezTo>
                    <a:pt x="17740" y="5754"/>
                    <a:pt x="21600" y="8443"/>
                    <a:pt x="21600" y="13562"/>
                  </a:cubicBezTo>
                  <a:lnTo>
                    <a:pt x="21600" y="13793"/>
                  </a:lnTo>
                  <a:cubicBezTo>
                    <a:pt x="21600" y="18911"/>
                    <a:pt x="17779" y="21600"/>
                    <a:pt x="12866" y="21600"/>
                  </a:cubicBezTo>
                  <a:cubicBezTo>
                    <a:pt x="9786" y="21600"/>
                    <a:pt x="7525" y="20502"/>
                    <a:pt x="6472" y="18882"/>
                  </a:cubicBezTo>
                  <a:close/>
                  <a:moveTo>
                    <a:pt x="6472" y="18882"/>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40" name="AutoShape 57">
              <a:extLst>
                <a:ext uri="{FF2B5EF4-FFF2-40B4-BE49-F238E27FC236}">
                  <a16:creationId xmlns:a16="http://schemas.microsoft.com/office/drawing/2014/main" id="{1FA17B61-02F5-4843-A14A-D33719E5CF01}"/>
                </a:ext>
              </a:extLst>
            </p:cNvPr>
            <p:cNvSpPr>
              <a:spLocks/>
            </p:cNvSpPr>
            <p:nvPr/>
          </p:nvSpPr>
          <p:spPr bwMode="auto">
            <a:xfrm>
              <a:off x="9575800" y="10515600"/>
              <a:ext cx="461963" cy="2062163"/>
            </a:xfrm>
            <a:custGeom>
              <a:avLst/>
              <a:gdLst/>
              <a:ahLst/>
              <a:cxnLst/>
              <a:rect l="0" t="0" r="r" b="b"/>
              <a:pathLst>
                <a:path w="21600" h="21600">
                  <a:moveTo>
                    <a:pt x="0" y="0"/>
                  </a:moveTo>
                  <a:lnTo>
                    <a:pt x="21600" y="0"/>
                  </a:lnTo>
                  <a:lnTo>
                    <a:pt x="21600" y="21600"/>
                  </a:lnTo>
                  <a:lnTo>
                    <a:pt x="0" y="21600"/>
                  </a:lnTo>
                  <a:cubicBezTo>
                    <a:pt x="0" y="21600"/>
                    <a:pt x="0" y="0"/>
                    <a:pt x="0" y="0"/>
                  </a:cubicBezTo>
                  <a:close/>
                  <a:moveTo>
                    <a:pt x="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41" name="AutoShape 58">
              <a:extLst>
                <a:ext uri="{FF2B5EF4-FFF2-40B4-BE49-F238E27FC236}">
                  <a16:creationId xmlns:a16="http://schemas.microsoft.com/office/drawing/2014/main" id="{D7AF6792-2F4E-48DF-B827-190D9D1EE487}"/>
                </a:ext>
              </a:extLst>
            </p:cNvPr>
            <p:cNvSpPr>
              <a:spLocks/>
            </p:cNvSpPr>
            <p:nvPr/>
          </p:nvSpPr>
          <p:spPr bwMode="auto">
            <a:xfrm>
              <a:off x="10198100" y="11074400"/>
              <a:ext cx="1512888" cy="1538288"/>
            </a:xfrm>
            <a:custGeom>
              <a:avLst/>
              <a:gdLst/>
              <a:ahLst/>
              <a:cxnLst/>
              <a:rect l="0" t="0" r="r" b="b"/>
              <a:pathLst>
                <a:path w="21600" h="21600">
                  <a:moveTo>
                    <a:pt x="15108" y="8514"/>
                  </a:moveTo>
                  <a:cubicBezTo>
                    <a:pt x="14988" y="5794"/>
                    <a:pt x="13585" y="4376"/>
                    <a:pt x="11100" y="4376"/>
                  </a:cubicBezTo>
                  <a:cubicBezTo>
                    <a:pt x="8776" y="4376"/>
                    <a:pt x="7213" y="5873"/>
                    <a:pt x="6813" y="8514"/>
                  </a:cubicBezTo>
                  <a:cubicBezTo>
                    <a:pt x="6813" y="8514"/>
                    <a:pt x="15108" y="8514"/>
                    <a:pt x="15108" y="8514"/>
                  </a:cubicBezTo>
                  <a:close/>
                  <a:moveTo>
                    <a:pt x="0" y="11076"/>
                  </a:moveTo>
                  <a:lnTo>
                    <a:pt x="0" y="10761"/>
                  </a:lnTo>
                  <a:cubicBezTo>
                    <a:pt x="0" y="4179"/>
                    <a:pt x="4849" y="0"/>
                    <a:pt x="11100" y="0"/>
                  </a:cubicBezTo>
                  <a:cubicBezTo>
                    <a:pt x="16711" y="0"/>
                    <a:pt x="21600" y="3153"/>
                    <a:pt x="21600" y="10564"/>
                  </a:cubicBezTo>
                  <a:lnTo>
                    <a:pt x="21600" y="12338"/>
                  </a:lnTo>
                  <a:lnTo>
                    <a:pt x="6732" y="12338"/>
                  </a:lnTo>
                  <a:cubicBezTo>
                    <a:pt x="6933" y="15294"/>
                    <a:pt x="8616" y="17028"/>
                    <a:pt x="11421" y="17028"/>
                  </a:cubicBezTo>
                  <a:cubicBezTo>
                    <a:pt x="13906" y="17028"/>
                    <a:pt x="15028" y="15963"/>
                    <a:pt x="15308" y="14426"/>
                  </a:cubicBezTo>
                  <a:lnTo>
                    <a:pt x="21600" y="14426"/>
                  </a:lnTo>
                  <a:cubicBezTo>
                    <a:pt x="20919" y="18999"/>
                    <a:pt x="17312" y="21600"/>
                    <a:pt x="11181" y="21600"/>
                  </a:cubicBezTo>
                  <a:cubicBezTo>
                    <a:pt x="4729" y="21600"/>
                    <a:pt x="0" y="17738"/>
                    <a:pt x="0" y="11076"/>
                  </a:cubicBezTo>
                  <a:close/>
                  <a:moveTo>
                    <a:pt x="0" y="11076"/>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42" name="AutoShape 59">
              <a:extLst>
                <a:ext uri="{FF2B5EF4-FFF2-40B4-BE49-F238E27FC236}">
                  <a16:creationId xmlns:a16="http://schemas.microsoft.com/office/drawing/2014/main" id="{58DCE6A4-7734-42E5-9B2A-2A39F1D2CCD3}"/>
                </a:ext>
              </a:extLst>
            </p:cNvPr>
            <p:cNvSpPr>
              <a:spLocks/>
            </p:cNvSpPr>
            <p:nvPr/>
          </p:nvSpPr>
          <p:spPr bwMode="auto">
            <a:xfrm>
              <a:off x="11836400" y="12077700"/>
              <a:ext cx="549275" cy="538163"/>
            </a:xfrm>
            <a:custGeom>
              <a:avLst/>
              <a:gdLst/>
              <a:ahLst/>
              <a:cxnLst/>
              <a:rect l="0" t="0" r="r" b="b"/>
              <a:pathLst>
                <a:path w="21600" h="21600">
                  <a:moveTo>
                    <a:pt x="0" y="10801"/>
                  </a:moveTo>
                  <a:cubicBezTo>
                    <a:pt x="0" y="4838"/>
                    <a:pt x="4519" y="0"/>
                    <a:pt x="10690" y="0"/>
                  </a:cubicBezTo>
                  <a:cubicBezTo>
                    <a:pt x="16972" y="0"/>
                    <a:pt x="21600" y="4838"/>
                    <a:pt x="21600" y="10801"/>
                  </a:cubicBezTo>
                  <a:cubicBezTo>
                    <a:pt x="21600" y="16762"/>
                    <a:pt x="16972" y="21600"/>
                    <a:pt x="10690" y="21600"/>
                  </a:cubicBezTo>
                  <a:cubicBezTo>
                    <a:pt x="4519" y="21600"/>
                    <a:pt x="0" y="16762"/>
                    <a:pt x="0" y="10801"/>
                  </a:cubicBezTo>
                  <a:close/>
                  <a:moveTo>
                    <a:pt x="0" y="10801"/>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43" name="AutoShape 60">
              <a:extLst>
                <a:ext uri="{FF2B5EF4-FFF2-40B4-BE49-F238E27FC236}">
                  <a16:creationId xmlns:a16="http://schemas.microsoft.com/office/drawing/2014/main" id="{B35304AA-E820-4F74-8DA7-DD0C368142EB}"/>
                </a:ext>
              </a:extLst>
            </p:cNvPr>
            <p:cNvSpPr>
              <a:spLocks/>
            </p:cNvSpPr>
            <p:nvPr/>
          </p:nvSpPr>
          <p:spPr bwMode="auto">
            <a:xfrm>
              <a:off x="11836400" y="11074400"/>
              <a:ext cx="373063" cy="187325"/>
            </a:xfrm>
            <a:custGeom>
              <a:avLst/>
              <a:gdLst/>
              <a:ahLst/>
              <a:cxnLst/>
              <a:rect l="0" t="0" r="r" b="b"/>
              <a:pathLst>
                <a:path w="21600" h="21600">
                  <a:moveTo>
                    <a:pt x="10379" y="0"/>
                  </a:moveTo>
                  <a:lnTo>
                    <a:pt x="12973" y="0"/>
                  </a:lnTo>
                  <a:lnTo>
                    <a:pt x="16009" y="15160"/>
                  </a:lnTo>
                  <a:lnTo>
                    <a:pt x="18972" y="0"/>
                  </a:lnTo>
                  <a:lnTo>
                    <a:pt x="21600" y="0"/>
                  </a:lnTo>
                  <a:lnTo>
                    <a:pt x="21600" y="21600"/>
                  </a:lnTo>
                  <a:lnTo>
                    <a:pt x="19715" y="21600"/>
                  </a:lnTo>
                  <a:lnTo>
                    <a:pt x="19715" y="4759"/>
                  </a:lnTo>
                  <a:lnTo>
                    <a:pt x="16243" y="21600"/>
                  </a:lnTo>
                  <a:lnTo>
                    <a:pt x="15604" y="21600"/>
                  </a:lnTo>
                  <a:lnTo>
                    <a:pt x="12097" y="4759"/>
                  </a:lnTo>
                  <a:lnTo>
                    <a:pt x="12097" y="21600"/>
                  </a:lnTo>
                  <a:lnTo>
                    <a:pt x="10379" y="21600"/>
                  </a:lnTo>
                  <a:cubicBezTo>
                    <a:pt x="10379" y="21600"/>
                    <a:pt x="10379" y="0"/>
                    <a:pt x="10379" y="0"/>
                  </a:cubicBezTo>
                  <a:close/>
                  <a:moveTo>
                    <a:pt x="3302" y="2953"/>
                  </a:moveTo>
                  <a:lnTo>
                    <a:pt x="0" y="2953"/>
                  </a:lnTo>
                  <a:lnTo>
                    <a:pt x="0" y="0"/>
                  </a:lnTo>
                  <a:lnTo>
                    <a:pt x="8460" y="0"/>
                  </a:lnTo>
                  <a:lnTo>
                    <a:pt x="8460" y="2953"/>
                  </a:lnTo>
                  <a:lnTo>
                    <a:pt x="5190" y="2953"/>
                  </a:lnTo>
                  <a:lnTo>
                    <a:pt x="5190" y="21600"/>
                  </a:lnTo>
                  <a:lnTo>
                    <a:pt x="3302" y="21600"/>
                  </a:lnTo>
                  <a:cubicBezTo>
                    <a:pt x="3302" y="21600"/>
                    <a:pt x="3302" y="2953"/>
                    <a:pt x="3302" y="2953"/>
                  </a:cubicBezTo>
                  <a:close/>
                  <a:moveTo>
                    <a:pt x="3302" y="2953"/>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grpSp>
      <p:cxnSp>
        <p:nvCxnSpPr>
          <p:cNvPr id="47" name="Straight Connector 46">
            <a:extLst>
              <a:ext uri="{FF2B5EF4-FFF2-40B4-BE49-F238E27FC236}">
                <a16:creationId xmlns:a16="http://schemas.microsoft.com/office/drawing/2014/main" id="{9EA166A3-BDB1-4B4C-A691-0975E59F913D}"/>
              </a:ext>
            </a:extLst>
          </p:cNvPr>
          <p:cNvCxnSpPr>
            <a:cxnSpLocks/>
          </p:cNvCxnSpPr>
          <p:nvPr userDrawn="1"/>
        </p:nvCxnSpPr>
        <p:spPr>
          <a:xfrm>
            <a:off x="202791" y="6584457"/>
            <a:ext cx="1181013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Footer Placeholder 50">
            <a:extLst>
              <a:ext uri="{FF2B5EF4-FFF2-40B4-BE49-F238E27FC236}">
                <a16:creationId xmlns:a16="http://schemas.microsoft.com/office/drawing/2014/main" id="{BED14AAE-4404-46FE-A0CF-252B50AD3085}"/>
              </a:ext>
            </a:extLst>
          </p:cNvPr>
          <p:cNvSpPr>
            <a:spLocks noGrp="1"/>
          </p:cNvSpPr>
          <p:nvPr>
            <p:ph type="ftr" sz="quarter" idx="10"/>
          </p:nvPr>
        </p:nvSpPr>
        <p:spPr/>
        <p:txBody>
          <a:bodyPr/>
          <a:lstStyle/>
          <a:p>
            <a:r>
              <a:rPr lang="en-US"/>
              <a:t>SAMPLE FOOTER TEXT</a:t>
            </a:r>
          </a:p>
        </p:txBody>
      </p:sp>
      <p:sp>
        <p:nvSpPr>
          <p:cNvPr id="52" name="Slide Number Placeholder 51">
            <a:extLst>
              <a:ext uri="{FF2B5EF4-FFF2-40B4-BE49-F238E27FC236}">
                <a16:creationId xmlns:a16="http://schemas.microsoft.com/office/drawing/2014/main" id="{0A6D4D00-F599-4B2E-831F-5E94FEDB3EF3}"/>
              </a:ext>
            </a:extLst>
          </p:cNvPr>
          <p:cNvSpPr>
            <a:spLocks noGrp="1"/>
          </p:cNvSpPr>
          <p:nvPr>
            <p:ph type="sldNum" sz="quarter" idx="11"/>
          </p:nvPr>
        </p:nvSpPr>
        <p:spPr/>
        <p:txBody>
          <a:bodyPr/>
          <a:lstStyle/>
          <a:p>
            <a:fld id="{C8C09DA5-8C43-4702-8900-F4900F7A89AE}" type="slidenum">
              <a:rPr lang="en-US" smtClean="0"/>
              <a:pPr/>
              <a:t>‹#›</a:t>
            </a:fld>
            <a:endParaRPr lang="en-US"/>
          </a:p>
        </p:txBody>
      </p:sp>
      <p:sp>
        <p:nvSpPr>
          <p:cNvPr id="55" name="Text Placeholder 18">
            <a:extLst>
              <a:ext uri="{FF2B5EF4-FFF2-40B4-BE49-F238E27FC236}">
                <a16:creationId xmlns:a16="http://schemas.microsoft.com/office/drawing/2014/main" id="{3D6A9FB1-A960-4D28-8782-350767C17841}"/>
              </a:ext>
            </a:extLst>
          </p:cNvPr>
          <p:cNvSpPr txBox="1">
            <a:spLocks/>
          </p:cNvSpPr>
          <p:nvPr userDrawn="1"/>
        </p:nvSpPr>
        <p:spPr>
          <a:xfrm>
            <a:off x="202791" y="6644501"/>
            <a:ext cx="7113587" cy="148983"/>
          </a:xfrm>
          <a:prstGeom prst="rect">
            <a:avLst/>
          </a:prstGeom>
        </p:spPr>
        <p:txBody>
          <a:bodyPr vert="horz" lIns="0" tIns="0" rIns="0" bIns="0" rtlCol="0" anchor="t" anchorCtr="0"/>
          <a:lstStyle>
            <a:defPPr>
              <a:defRPr lang="en-US"/>
            </a:defPPr>
            <a:lvl1pPr>
              <a:defRPr sz="600" cap="all" baseline="0"/>
            </a:lvl1pPr>
            <a:lvl2pPr marL="4572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sz="700" b="1">
                <a:ln>
                  <a:noFill/>
                </a:ln>
                <a:solidFill>
                  <a:schemeClr val="tx1">
                    <a:lumMod val="75000"/>
                    <a:lumOff val="25000"/>
                  </a:schemeClr>
                </a:solidFill>
              </a:rPr>
              <a:t>BEST BUY  </a:t>
            </a:r>
            <a:r>
              <a:rPr lang="en-US" sz="700">
                <a:ln>
                  <a:noFill/>
                </a:ln>
                <a:solidFill>
                  <a:schemeClr val="tx1">
                    <a:lumMod val="75000"/>
                    <a:lumOff val="25000"/>
                  </a:schemeClr>
                </a:solidFill>
              </a:rPr>
              <a:t>INTERNAL USE ONLY. DO NOT COPY, PUBLISH OR DISTRIBUTE. THE MATERIAL IN THIS DOCUMENT IS CONFIDENTIAL TO BEST BUY.</a:t>
            </a:r>
          </a:p>
        </p:txBody>
      </p:sp>
      <p:sp>
        <p:nvSpPr>
          <p:cNvPr id="44" name="Title 1">
            <a:extLst>
              <a:ext uri="{FF2B5EF4-FFF2-40B4-BE49-F238E27FC236}">
                <a16:creationId xmlns:a16="http://schemas.microsoft.com/office/drawing/2014/main" id="{0146603E-19A9-4A14-9A3C-CF0E76561E0B}"/>
              </a:ext>
            </a:extLst>
          </p:cNvPr>
          <p:cNvSpPr>
            <a:spLocks noGrp="1"/>
          </p:cNvSpPr>
          <p:nvPr>
            <p:ph type="ctrTitle" hasCustomPrompt="1"/>
          </p:nvPr>
        </p:nvSpPr>
        <p:spPr>
          <a:xfrm>
            <a:off x="843018" y="3509516"/>
            <a:ext cx="10908337" cy="886397"/>
          </a:xfrm>
          <a:noFill/>
        </p:spPr>
        <p:txBody>
          <a:bodyPr vert="horz" lIns="0" tIns="0" rIns="0" bIns="0" rtlCol="0" anchor="ctr" anchorCtr="0">
            <a:spAutoFit/>
          </a:bodyPr>
          <a:lstStyle>
            <a:lvl1pPr>
              <a:defRPr lang="en-US" sz="7200" dirty="0"/>
            </a:lvl1pPr>
          </a:lstStyle>
          <a:p>
            <a:pPr lvl="0"/>
            <a:r>
              <a:rPr lang="en-US"/>
              <a:t>Click to edit Name or Title</a:t>
            </a:r>
          </a:p>
        </p:txBody>
      </p:sp>
      <p:pic>
        <p:nvPicPr>
          <p:cNvPr id="45" name="Graphic 44">
            <a:extLst>
              <a:ext uri="{FF2B5EF4-FFF2-40B4-BE49-F238E27FC236}">
                <a16:creationId xmlns:a16="http://schemas.microsoft.com/office/drawing/2014/main" id="{DC6A7E89-F63F-40C2-A449-5A6913D1015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31044" y="6187411"/>
            <a:ext cx="560538" cy="327994"/>
          </a:xfrm>
          <a:prstGeom prst="rect">
            <a:avLst/>
          </a:prstGeom>
        </p:spPr>
      </p:pic>
    </p:spTree>
    <p:extLst>
      <p:ext uri="{BB962C8B-B14F-4D97-AF65-F5344CB8AC3E}">
        <p14:creationId xmlns:p14="http://schemas.microsoft.com/office/powerpoint/2010/main" val="1912617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No Subhead">
    <p:spTree>
      <p:nvGrpSpPr>
        <p:cNvPr id="1" name=""/>
        <p:cNvGrpSpPr/>
        <p:nvPr/>
      </p:nvGrpSpPr>
      <p:grpSpPr>
        <a:xfrm>
          <a:off x="0" y="0"/>
          <a:ext cx="0" cy="0"/>
          <a:chOff x="0" y="0"/>
          <a:chExt cx="0" cy="0"/>
        </a:xfrm>
      </p:grpSpPr>
      <p:graphicFrame>
        <p:nvGraphicFramePr>
          <p:cNvPr id="46" name="Table 45">
            <a:extLst>
              <a:ext uri="{FF2B5EF4-FFF2-40B4-BE49-F238E27FC236}">
                <a16:creationId xmlns:a16="http://schemas.microsoft.com/office/drawing/2014/main" id="{011552AE-F36B-4633-B0E4-D3400892A8DC}"/>
              </a:ext>
            </a:extLst>
          </p:cNvPr>
          <p:cNvGraphicFramePr>
            <a:graphicFrameLocks noGrp="1"/>
          </p:cNvGraphicFramePr>
          <p:nvPr userDrawn="1">
            <p:extLst>
              <p:ext uri="{D42A27DB-BD31-4B8C-83A1-F6EECF244321}">
                <p14:modId xmlns:p14="http://schemas.microsoft.com/office/powerpoint/2010/main" val="3919343632"/>
              </p:ext>
            </p:extLst>
          </p:nvPr>
        </p:nvGraphicFramePr>
        <p:xfrm>
          <a:off x="844775" y="2940710"/>
          <a:ext cx="8461351" cy="1912114"/>
        </p:xfrm>
        <a:graphic>
          <a:graphicData uri="http://schemas.openxmlformats.org/drawingml/2006/table">
            <a:tbl>
              <a:tblPr firstRow="1" bandRow="1">
                <a:tableStyleId>{5C22544A-7EE6-4342-B048-85BDC9FD1C3A}</a:tableStyleId>
              </a:tblPr>
              <a:tblGrid>
                <a:gridCol w="8461351">
                  <a:extLst>
                    <a:ext uri="{9D8B030D-6E8A-4147-A177-3AD203B41FA5}">
                      <a16:colId xmlns:a16="http://schemas.microsoft.com/office/drawing/2014/main" val="1082404452"/>
                    </a:ext>
                  </a:extLst>
                </a:gridCol>
              </a:tblGrid>
              <a:tr h="1912114">
                <a:tc>
                  <a:txBody>
                    <a:bodyPr/>
                    <a:lstStyle/>
                    <a:p>
                      <a:pPr marL="0" marR="0" lvl="0" indent="0" algn="l" defTabSz="914400" rtl="0" eaLnBrk="1" fontAlgn="auto" latinLnBrk="0" hangingPunct="1">
                        <a:lnSpc>
                          <a:spcPct val="70000"/>
                        </a:lnSpc>
                        <a:spcBef>
                          <a:spcPts val="0"/>
                        </a:spcBef>
                        <a:spcAft>
                          <a:spcPts val="0"/>
                        </a:spcAft>
                        <a:buClrTx/>
                        <a:buSzTx/>
                        <a:buFontTx/>
                        <a:buNone/>
                        <a:tabLst/>
                        <a:defRPr/>
                      </a:pPr>
                      <a:endParaRPr kumimoji="0" lang="en-US" sz="7200" b="1" i="0" u="none" strike="noStrike" kern="1200" cap="none" spc="0" normalizeH="0" baseline="0" noProof="0">
                        <a:ln>
                          <a:noFill/>
                        </a:ln>
                        <a:solidFill>
                          <a:schemeClr val="accent1"/>
                        </a:solidFill>
                        <a:effectLst/>
                        <a:uLnTx/>
                        <a:uFillTx/>
                        <a:latin typeface="Human BBY Office"/>
                        <a:ea typeface="+mn-ea"/>
                        <a:cs typeface="+mn-cs"/>
                      </a:endParaRPr>
                    </a:p>
                  </a:txBody>
                  <a:tcPr marL="0" marR="0" marT="457200" marB="182880">
                    <a:lnL w="12700" cmpd="sng">
                      <a:noFill/>
                    </a:lnL>
                    <a:lnR w="12700" cmpd="sng">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331979"/>
                  </a:ext>
                </a:extLst>
              </a:tr>
            </a:tbl>
          </a:graphicData>
        </a:graphic>
      </p:graphicFrame>
      <p:grpSp>
        <p:nvGrpSpPr>
          <p:cNvPr id="13" name="Group 12">
            <a:extLst>
              <a:ext uri="{FF2B5EF4-FFF2-40B4-BE49-F238E27FC236}">
                <a16:creationId xmlns:a16="http://schemas.microsoft.com/office/drawing/2014/main" id="{BC8E2C0F-ECA0-4807-B00F-78E70D4F1B4C}"/>
              </a:ext>
            </a:extLst>
          </p:cNvPr>
          <p:cNvGrpSpPr>
            <a:grpSpLocks noChangeAspect="1"/>
          </p:cNvGrpSpPr>
          <p:nvPr userDrawn="1"/>
        </p:nvGrpSpPr>
        <p:grpSpPr>
          <a:xfrm>
            <a:off x="10657942" y="313144"/>
            <a:ext cx="1229707" cy="1055281"/>
            <a:chOff x="874713" y="2133600"/>
            <a:chExt cx="12747625" cy="10939463"/>
          </a:xfrm>
          <a:solidFill>
            <a:schemeClr val="tx1"/>
          </a:solidFill>
        </p:grpSpPr>
        <p:sp>
          <p:nvSpPr>
            <p:cNvPr id="14" name="AutoShape 31">
              <a:extLst>
                <a:ext uri="{FF2B5EF4-FFF2-40B4-BE49-F238E27FC236}">
                  <a16:creationId xmlns:a16="http://schemas.microsoft.com/office/drawing/2014/main" id="{3A2C9544-B5F6-44D1-A739-F3B6866CD754}"/>
                </a:ext>
              </a:extLst>
            </p:cNvPr>
            <p:cNvSpPr>
              <a:spLocks/>
            </p:cNvSpPr>
            <p:nvPr/>
          </p:nvSpPr>
          <p:spPr bwMode="auto">
            <a:xfrm>
              <a:off x="1054100" y="2159000"/>
              <a:ext cx="1309688" cy="2006600"/>
            </a:xfrm>
            <a:custGeom>
              <a:avLst/>
              <a:gdLst/>
              <a:ahLst/>
              <a:cxnLst/>
              <a:rect l="0" t="0" r="r" b="b"/>
              <a:pathLst>
                <a:path w="21600" h="21600">
                  <a:moveTo>
                    <a:pt x="0" y="0"/>
                  </a:moveTo>
                  <a:lnTo>
                    <a:pt x="8788" y="0"/>
                  </a:lnTo>
                  <a:lnTo>
                    <a:pt x="8788" y="17159"/>
                  </a:lnTo>
                  <a:lnTo>
                    <a:pt x="21600" y="17159"/>
                  </a:lnTo>
                  <a:lnTo>
                    <a:pt x="21600" y="21600"/>
                  </a:lnTo>
                  <a:lnTo>
                    <a:pt x="0" y="21600"/>
                  </a:lnTo>
                  <a:cubicBezTo>
                    <a:pt x="0" y="21600"/>
                    <a:pt x="0" y="0"/>
                    <a:pt x="0" y="0"/>
                  </a:cubicBezTo>
                  <a:close/>
                  <a:moveTo>
                    <a:pt x="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5" name="AutoShape 32">
              <a:extLst>
                <a:ext uri="{FF2B5EF4-FFF2-40B4-BE49-F238E27FC236}">
                  <a16:creationId xmlns:a16="http://schemas.microsoft.com/office/drawing/2014/main" id="{39C0AD25-3E15-4E5F-8632-934DF97B63BA}"/>
                </a:ext>
              </a:extLst>
            </p:cNvPr>
            <p:cNvSpPr>
              <a:spLocks/>
            </p:cNvSpPr>
            <p:nvPr/>
          </p:nvSpPr>
          <p:spPr bwMode="auto">
            <a:xfrm>
              <a:off x="2425700" y="2654300"/>
              <a:ext cx="1512888" cy="1538288"/>
            </a:xfrm>
            <a:custGeom>
              <a:avLst/>
              <a:gdLst/>
              <a:ahLst/>
              <a:cxnLst/>
              <a:rect l="0" t="0" r="r" b="b"/>
              <a:pathLst>
                <a:path w="21600" h="21600">
                  <a:moveTo>
                    <a:pt x="15108" y="8514"/>
                  </a:moveTo>
                  <a:cubicBezTo>
                    <a:pt x="14988" y="5794"/>
                    <a:pt x="13585" y="4375"/>
                    <a:pt x="11100" y="4375"/>
                  </a:cubicBezTo>
                  <a:cubicBezTo>
                    <a:pt x="8776" y="4375"/>
                    <a:pt x="7213" y="5873"/>
                    <a:pt x="6813" y="8514"/>
                  </a:cubicBezTo>
                  <a:cubicBezTo>
                    <a:pt x="6813" y="8514"/>
                    <a:pt x="15108" y="8514"/>
                    <a:pt x="15108" y="8514"/>
                  </a:cubicBezTo>
                  <a:close/>
                  <a:moveTo>
                    <a:pt x="0" y="11076"/>
                  </a:moveTo>
                  <a:lnTo>
                    <a:pt x="0" y="10761"/>
                  </a:lnTo>
                  <a:cubicBezTo>
                    <a:pt x="0" y="4178"/>
                    <a:pt x="4849" y="0"/>
                    <a:pt x="11100" y="0"/>
                  </a:cubicBezTo>
                  <a:cubicBezTo>
                    <a:pt x="16711" y="0"/>
                    <a:pt x="21600" y="3153"/>
                    <a:pt x="21600" y="10563"/>
                  </a:cubicBezTo>
                  <a:lnTo>
                    <a:pt x="21600" y="12337"/>
                  </a:lnTo>
                  <a:lnTo>
                    <a:pt x="6732" y="12337"/>
                  </a:lnTo>
                  <a:cubicBezTo>
                    <a:pt x="6933" y="15293"/>
                    <a:pt x="8616" y="17028"/>
                    <a:pt x="11421" y="17028"/>
                  </a:cubicBezTo>
                  <a:cubicBezTo>
                    <a:pt x="13906" y="17028"/>
                    <a:pt x="15028" y="15964"/>
                    <a:pt x="15308" y="14426"/>
                  </a:cubicBezTo>
                  <a:lnTo>
                    <a:pt x="21600" y="14426"/>
                  </a:lnTo>
                  <a:cubicBezTo>
                    <a:pt x="20919" y="18998"/>
                    <a:pt x="17312" y="21600"/>
                    <a:pt x="11181" y="21600"/>
                  </a:cubicBezTo>
                  <a:cubicBezTo>
                    <a:pt x="4729" y="21600"/>
                    <a:pt x="0" y="17737"/>
                    <a:pt x="0" y="11076"/>
                  </a:cubicBezTo>
                  <a:close/>
                  <a:moveTo>
                    <a:pt x="0" y="11076"/>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6" name="AutoShape 33">
              <a:extLst>
                <a:ext uri="{FF2B5EF4-FFF2-40B4-BE49-F238E27FC236}">
                  <a16:creationId xmlns:a16="http://schemas.microsoft.com/office/drawing/2014/main" id="{D82991FA-1A0F-4FF4-A1EB-32AB6FEDCF98}"/>
                </a:ext>
              </a:extLst>
            </p:cNvPr>
            <p:cNvSpPr>
              <a:spLocks/>
            </p:cNvSpPr>
            <p:nvPr/>
          </p:nvSpPr>
          <p:spPr bwMode="auto">
            <a:xfrm>
              <a:off x="3962400" y="2387600"/>
              <a:ext cx="947738" cy="1808163"/>
            </a:xfrm>
            <a:custGeom>
              <a:avLst/>
              <a:gdLst/>
              <a:ahLst/>
              <a:cxnLst/>
              <a:rect l="0" t="0" r="r" b="b"/>
              <a:pathLst>
                <a:path w="21600" h="21600">
                  <a:moveTo>
                    <a:pt x="4090" y="15764"/>
                  </a:moveTo>
                  <a:lnTo>
                    <a:pt x="4090" y="7547"/>
                  </a:lnTo>
                  <a:lnTo>
                    <a:pt x="0" y="7547"/>
                  </a:lnTo>
                  <a:lnTo>
                    <a:pt x="0" y="3690"/>
                  </a:lnTo>
                  <a:lnTo>
                    <a:pt x="4090" y="3690"/>
                  </a:lnTo>
                  <a:lnTo>
                    <a:pt x="4090" y="0"/>
                  </a:lnTo>
                  <a:lnTo>
                    <a:pt x="14698" y="0"/>
                  </a:lnTo>
                  <a:lnTo>
                    <a:pt x="14698" y="3690"/>
                  </a:lnTo>
                  <a:lnTo>
                    <a:pt x="21472" y="3690"/>
                  </a:lnTo>
                  <a:lnTo>
                    <a:pt x="21472" y="7547"/>
                  </a:lnTo>
                  <a:lnTo>
                    <a:pt x="14698" y="7547"/>
                  </a:lnTo>
                  <a:lnTo>
                    <a:pt x="14698" y="15227"/>
                  </a:lnTo>
                  <a:cubicBezTo>
                    <a:pt x="14698" y="16569"/>
                    <a:pt x="15976" y="17173"/>
                    <a:pt x="18213" y="17173"/>
                  </a:cubicBezTo>
                  <a:cubicBezTo>
                    <a:pt x="19555" y="17173"/>
                    <a:pt x="20514" y="17072"/>
                    <a:pt x="21600" y="16871"/>
                  </a:cubicBezTo>
                  <a:lnTo>
                    <a:pt x="21600" y="21131"/>
                  </a:lnTo>
                  <a:cubicBezTo>
                    <a:pt x="20130" y="21332"/>
                    <a:pt x="18085" y="21600"/>
                    <a:pt x="15465" y="21600"/>
                  </a:cubicBezTo>
                  <a:cubicBezTo>
                    <a:pt x="8180" y="21600"/>
                    <a:pt x="4090" y="19688"/>
                    <a:pt x="4090" y="15764"/>
                  </a:cubicBezTo>
                  <a:close/>
                  <a:moveTo>
                    <a:pt x="4090" y="15764"/>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7" name="AutoShape 34">
              <a:extLst>
                <a:ext uri="{FF2B5EF4-FFF2-40B4-BE49-F238E27FC236}">
                  <a16:creationId xmlns:a16="http://schemas.microsoft.com/office/drawing/2014/main" id="{B8E9BDF1-2AD5-41B9-A5FB-BF49EA7FCCDC}"/>
                </a:ext>
              </a:extLst>
            </p:cNvPr>
            <p:cNvSpPr>
              <a:spLocks/>
            </p:cNvSpPr>
            <p:nvPr/>
          </p:nvSpPr>
          <p:spPr bwMode="auto">
            <a:xfrm>
              <a:off x="5054600" y="2133600"/>
              <a:ext cx="512763" cy="800100"/>
            </a:xfrm>
            <a:custGeom>
              <a:avLst/>
              <a:gdLst/>
              <a:ahLst/>
              <a:cxnLst/>
              <a:rect l="0" t="0" r="r" b="b"/>
              <a:pathLst>
                <a:path w="21600" h="21600">
                  <a:moveTo>
                    <a:pt x="944" y="16598"/>
                  </a:moveTo>
                  <a:cubicBezTo>
                    <a:pt x="6374" y="15764"/>
                    <a:pt x="8852" y="13642"/>
                    <a:pt x="9442" y="11748"/>
                  </a:cubicBezTo>
                  <a:cubicBezTo>
                    <a:pt x="3423" y="11520"/>
                    <a:pt x="0" y="9322"/>
                    <a:pt x="0" y="5911"/>
                  </a:cubicBezTo>
                  <a:cubicBezTo>
                    <a:pt x="0" y="2197"/>
                    <a:pt x="4721" y="0"/>
                    <a:pt x="10387" y="0"/>
                  </a:cubicBezTo>
                  <a:cubicBezTo>
                    <a:pt x="16879" y="0"/>
                    <a:pt x="21600" y="2956"/>
                    <a:pt x="21600" y="7655"/>
                  </a:cubicBezTo>
                  <a:lnTo>
                    <a:pt x="21600" y="8186"/>
                  </a:lnTo>
                  <a:cubicBezTo>
                    <a:pt x="21600" y="14855"/>
                    <a:pt x="14636" y="20236"/>
                    <a:pt x="944" y="21600"/>
                  </a:cubicBezTo>
                  <a:cubicBezTo>
                    <a:pt x="944" y="21600"/>
                    <a:pt x="944" y="16598"/>
                    <a:pt x="944" y="16598"/>
                  </a:cubicBezTo>
                  <a:close/>
                  <a:moveTo>
                    <a:pt x="944" y="16598"/>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8" name="AutoShape 35">
              <a:extLst>
                <a:ext uri="{FF2B5EF4-FFF2-40B4-BE49-F238E27FC236}">
                  <a16:creationId xmlns:a16="http://schemas.microsoft.com/office/drawing/2014/main" id="{CCE48EE1-A0AD-43F9-B1A6-7A2043E4186F}"/>
                </a:ext>
              </a:extLst>
            </p:cNvPr>
            <p:cNvSpPr>
              <a:spLocks/>
            </p:cNvSpPr>
            <p:nvPr/>
          </p:nvSpPr>
          <p:spPr bwMode="auto">
            <a:xfrm>
              <a:off x="5511800" y="2654300"/>
              <a:ext cx="1309688" cy="1538288"/>
            </a:xfrm>
            <a:custGeom>
              <a:avLst/>
              <a:gdLst/>
              <a:ahLst/>
              <a:cxnLst/>
              <a:rect l="0" t="0" r="r" b="b"/>
              <a:pathLst>
                <a:path w="21600" h="21600">
                  <a:moveTo>
                    <a:pt x="0" y="14623"/>
                  </a:moveTo>
                  <a:lnTo>
                    <a:pt x="7123" y="14623"/>
                  </a:lnTo>
                  <a:cubicBezTo>
                    <a:pt x="7400" y="16240"/>
                    <a:pt x="8279" y="17146"/>
                    <a:pt x="10870" y="17146"/>
                  </a:cubicBezTo>
                  <a:cubicBezTo>
                    <a:pt x="13089" y="17146"/>
                    <a:pt x="14154" y="16437"/>
                    <a:pt x="14154" y="15254"/>
                  </a:cubicBezTo>
                  <a:cubicBezTo>
                    <a:pt x="14154" y="14111"/>
                    <a:pt x="12858" y="13598"/>
                    <a:pt x="9482" y="13165"/>
                  </a:cubicBezTo>
                  <a:cubicBezTo>
                    <a:pt x="3053" y="12416"/>
                    <a:pt x="370" y="10839"/>
                    <a:pt x="370" y="6622"/>
                  </a:cubicBezTo>
                  <a:cubicBezTo>
                    <a:pt x="370" y="2168"/>
                    <a:pt x="5088" y="0"/>
                    <a:pt x="10453" y="0"/>
                  </a:cubicBezTo>
                  <a:cubicBezTo>
                    <a:pt x="16189" y="0"/>
                    <a:pt x="20305" y="1695"/>
                    <a:pt x="20860" y="6543"/>
                  </a:cubicBezTo>
                  <a:lnTo>
                    <a:pt x="13876" y="6543"/>
                  </a:lnTo>
                  <a:cubicBezTo>
                    <a:pt x="13552" y="5045"/>
                    <a:pt x="12581" y="4336"/>
                    <a:pt x="10546" y="4336"/>
                  </a:cubicBezTo>
                  <a:cubicBezTo>
                    <a:pt x="8603" y="4336"/>
                    <a:pt x="7539" y="5085"/>
                    <a:pt x="7539" y="6149"/>
                  </a:cubicBezTo>
                  <a:cubicBezTo>
                    <a:pt x="7539" y="7253"/>
                    <a:pt x="8649" y="7686"/>
                    <a:pt x="11841" y="8041"/>
                  </a:cubicBezTo>
                  <a:cubicBezTo>
                    <a:pt x="18316" y="8750"/>
                    <a:pt x="21600" y="10209"/>
                    <a:pt x="21600" y="14584"/>
                  </a:cubicBezTo>
                  <a:cubicBezTo>
                    <a:pt x="21600" y="19314"/>
                    <a:pt x="17484" y="21600"/>
                    <a:pt x="10916" y="21600"/>
                  </a:cubicBezTo>
                  <a:cubicBezTo>
                    <a:pt x="4163" y="21600"/>
                    <a:pt x="231" y="19117"/>
                    <a:pt x="0" y="14623"/>
                  </a:cubicBezTo>
                  <a:close/>
                  <a:moveTo>
                    <a:pt x="0" y="14623"/>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9" name="AutoShape 36">
              <a:extLst>
                <a:ext uri="{FF2B5EF4-FFF2-40B4-BE49-F238E27FC236}">
                  <a16:creationId xmlns:a16="http://schemas.microsoft.com/office/drawing/2014/main" id="{C2E65EF5-BC07-4391-86E5-301CD9047D6B}"/>
                </a:ext>
              </a:extLst>
            </p:cNvPr>
            <p:cNvSpPr>
              <a:spLocks/>
            </p:cNvSpPr>
            <p:nvPr/>
          </p:nvSpPr>
          <p:spPr bwMode="auto">
            <a:xfrm>
              <a:off x="914400" y="5194300"/>
              <a:ext cx="947738" cy="1808163"/>
            </a:xfrm>
            <a:custGeom>
              <a:avLst/>
              <a:gdLst/>
              <a:ahLst/>
              <a:cxnLst/>
              <a:rect l="0" t="0" r="r" b="b"/>
              <a:pathLst>
                <a:path w="21600" h="21600">
                  <a:moveTo>
                    <a:pt x="4090" y="15764"/>
                  </a:moveTo>
                  <a:lnTo>
                    <a:pt x="4090" y="7547"/>
                  </a:lnTo>
                  <a:lnTo>
                    <a:pt x="0" y="7547"/>
                  </a:lnTo>
                  <a:lnTo>
                    <a:pt x="0" y="3690"/>
                  </a:lnTo>
                  <a:lnTo>
                    <a:pt x="4090" y="3690"/>
                  </a:lnTo>
                  <a:lnTo>
                    <a:pt x="4090" y="0"/>
                  </a:lnTo>
                  <a:lnTo>
                    <a:pt x="14698" y="0"/>
                  </a:lnTo>
                  <a:lnTo>
                    <a:pt x="14698" y="3690"/>
                  </a:lnTo>
                  <a:lnTo>
                    <a:pt x="21472" y="3690"/>
                  </a:lnTo>
                  <a:lnTo>
                    <a:pt x="21472" y="7547"/>
                  </a:lnTo>
                  <a:lnTo>
                    <a:pt x="14698" y="7547"/>
                  </a:lnTo>
                  <a:lnTo>
                    <a:pt x="14698" y="15227"/>
                  </a:lnTo>
                  <a:cubicBezTo>
                    <a:pt x="14698" y="16569"/>
                    <a:pt x="15976" y="17173"/>
                    <a:pt x="18213" y="17173"/>
                  </a:cubicBezTo>
                  <a:cubicBezTo>
                    <a:pt x="19555" y="17173"/>
                    <a:pt x="20514" y="17072"/>
                    <a:pt x="21600" y="16871"/>
                  </a:cubicBezTo>
                  <a:lnTo>
                    <a:pt x="21600" y="21131"/>
                  </a:lnTo>
                  <a:cubicBezTo>
                    <a:pt x="20130" y="21332"/>
                    <a:pt x="18085" y="21600"/>
                    <a:pt x="15465" y="21600"/>
                  </a:cubicBezTo>
                  <a:cubicBezTo>
                    <a:pt x="8180" y="21600"/>
                    <a:pt x="4090" y="19688"/>
                    <a:pt x="4090" y="15764"/>
                  </a:cubicBezTo>
                  <a:close/>
                  <a:moveTo>
                    <a:pt x="4090" y="15764"/>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0" name="AutoShape 37">
              <a:extLst>
                <a:ext uri="{FF2B5EF4-FFF2-40B4-BE49-F238E27FC236}">
                  <a16:creationId xmlns:a16="http://schemas.microsoft.com/office/drawing/2014/main" id="{EDBE9A70-8C9B-47D8-AE51-DD9F2DBEDE38}"/>
                </a:ext>
              </a:extLst>
            </p:cNvPr>
            <p:cNvSpPr>
              <a:spLocks/>
            </p:cNvSpPr>
            <p:nvPr/>
          </p:nvSpPr>
          <p:spPr bwMode="auto">
            <a:xfrm>
              <a:off x="1917700" y="5461000"/>
              <a:ext cx="1382713" cy="1538288"/>
            </a:xfrm>
            <a:custGeom>
              <a:avLst/>
              <a:gdLst/>
              <a:ahLst/>
              <a:cxnLst/>
              <a:rect l="0" t="0" r="r" b="b"/>
              <a:pathLst>
                <a:path w="21600" h="21600">
                  <a:moveTo>
                    <a:pt x="14414" y="13874"/>
                  </a:moveTo>
                  <a:lnTo>
                    <a:pt x="14414" y="11273"/>
                  </a:lnTo>
                  <a:cubicBezTo>
                    <a:pt x="13845" y="11746"/>
                    <a:pt x="12881" y="12101"/>
                    <a:pt x="11129" y="12416"/>
                  </a:cubicBezTo>
                  <a:cubicBezTo>
                    <a:pt x="8806" y="12889"/>
                    <a:pt x="7185" y="13598"/>
                    <a:pt x="7185" y="15136"/>
                  </a:cubicBezTo>
                  <a:cubicBezTo>
                    <a:pt x="7185" y="16358"/>
                    <a:pt x="8018" y="17185"/>
                    <a:pt x="10077" y="17185"/>
                  </a:cubicBezTo>
                  <a:cubicBezTo>
                    <a:pt x="12531" y="17185"/>
                    <a:pt x="14414" y="15885"/>
                    <a:pt x="14414" y="13874"/>
                  </a:cubicBezTo>
                  <a:close/>
                  <a:moveTo>
                    <a:pt x="0" y="15609"/>
                  </a:moveTo>
                  <a:cubicBezTo>
                    <a:pt x="0" y="10800"/>
                    <a:pt x="4600" y="9696"/>
                    <a:pt x="10690" y="8790"/>
                  </a:cubicBezTo>
                  <a:cubicBezTo>
                    <a:pt x="13363" y="8396"/>
                    <a:pt x="14371" y="7765"/>
                    <a:pt x="14371" y="6543"/>
                  </a:cubicBezTo>
                  <a:cubicBezTo>
                    <a:pt x="14371" y="5282"/>
                    <a:pt x="13538" y="4533"/>
                    <a:pt x="11216" y="4533"/>
                  </a:cubicBezTo>
                  <a:cubicBezTo>
                    <a:pt x="8938" y="4533"/>
                    <a:pt x="7886" y="5636"/>
                    <a:pt x="7711" y="7095"/>
                  </a:cubicBezTo>
                  <a:lnTo>
                    <a:pt x="832" y="7095"/>
                  </a:lnTo>
                  <a:cubicBezTo>
                    <a:pt x="1270" y="2247"/>
                    <a:pt x="5564" y="0"/>
                    <a:pt x="11567" y="0"/>
                  </a:cubicBezTo>
                  <a:cubicBezTo>
                    <a:pt x="17613" y="0"/>
                    <a:pt x="21600" y="2247"/>
                    <a:pt x="21600" y="7450"/>
                  </a:cubicBezTo>
                  <a:lnTo>
                    <a:pt x="21600" y="21127"/>
                  </a:lnTo>
                  <a:lnTo>
                    <a:pt x="14590" y="21127"/>
                  </a:lnTo>
                  <a:lnTo>
                    <a:pt x="14590" y="18644"/>
                  </a:lnTo>
                  <a:cubicBezTo>
                    <a:pt x="13363" y="20221"/>
                    <a:pt x="11391" y="21600"/>
                    <a:pt x="7711" y="21600"/>
                  </a:cubicBezTo>
                  <a:cubicBezTo>
                    <a:pt x="3549" y="21600"/>
                    <a:pt x="0" y="19787"/>
                    <a:pt x="0" y="15609"/>
                  </a:cubicBezTo>
                  <a:close/>
                  <a:moveTo>
                    <a:pt x="0" y="15609"/>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1" name="AutoShape 38">
              <a:extLst>
                <a:ext uri="{FF2B5EF4-FFF2-40B4-BE49-F238E27FC236}">
                  <a16:creationId xmlns:a16="http://schemas.microsoft.com/office/drawing/2014/main" id="{99DB4D65-C1B7-4A9B-B42A-3CC7136130A2}"/>
                </a:ext>
              </a:extLst>
            </p:cNvPr>
            <p:cNvSpPr>
              <a:spLocks/>
            </p:cNvSpPr>
            <p:nvPr/>
          </p:nvSpPr>
          <p:spPr bwMode="auto">
            <a:xfrm>
              <a:off x="3530600" y="4902200"/>
              <a:ext cx="461963" cy="2062163"/>
            </a:xfrm>
            <a:custGeom>
              <a:avLst/>
              <a:gdLst/>
              <a:ahLst/>
              <a:cxnLst/>
              <a:rect l="0" t="0" r="r" b="b"/>
              <a:pathLst>
                <a:path w="21600" h="21600">
                  <a:moveTo>
                    <a:pt x="0" y="0"/>
                  </a:moveTo>
                  <a:lnTo>
                    <a:pt x="21600" y="0"/>
                  </a:lnTo>
                  <a:lnTo>
                    <a:pt x="21600" y="21600"/>
                  </a:lnTo>
                  <a:lnTo>
                    <a:pt x="0" y="21600"/>
                  </a:lnTo>
                  <a:cubicBezTo>
                    <a:pt x="0" y="21600"/>
                    <a:pt x="0" y="0"/>
                    <a:pt x="0" y="0"/>
                  </a:cubicBezTo>
                  <a:close/>
                  <a:moveTo>
                    <a:pt x="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2" name="AutoShape 39">
              <a:extLst>
                <a:ext uri="{FF2B5EF4-FFF2-40B4-BE49-F238E27FC236}">
                  <a16:creationId xmlns:a16="http://schemas.microsoft.com/office/drawing/2014/main" id="{2F7D8AB1-1210-4347-A589-CB3DCD71D9F2}"/>
                </a:ext>
              </a:extLst>
            </p:cNvPr>
            <p:cNvSpPr>
              <a:spLocks/>
            </p:cNvSpPr>
            <p:nvPr/>
          </p:nvSpPr>
          <p:spPr bwMode="auto">
            <a:xfrm>
              <a:off x="4229100" y="4902200"/>
              <a:ext cx="1419225" cy="2062163"/>
            </a:xfrm>
            <a:custGeom>
              <a:avLst/>
              <a:gdLst/>
              <a:ahLst/>
              <a:cxnLst/>
              <a:rect l="0" t="0" r="r" b="b"/>
              <a:pathLst>
                <a:path w="21600" h="21600">
                  <a:moveTo>
                    <a:pt x="0" y="0"/>
                  </a:moveTo>
                  <a:lnTo>
                    <a:pt x="7086" y="0"/>
                  </a:lnTo>
                  <a:lnTo>
                    <a:pt x="7086" y="12461"/>
                  </a:lnTo>
                  <a:lnTo>
                    <a:pt x="13532" y="6230"/>
                  </a:lnTo>
                  <a:lnTo>
                    <a:pt x="20960" y="6230"/>
                  </a:lnTo>
                  <a:lnTo>
                    <a:pt x="13319" y="13166"/>
                  </a:lnTo>
                  <a:lnTo>
                    <a:pt x="21600" y="21600"/>
                  </a:lnTo>
                  <a:lnTo>
                    <a:pt x="13617" y="21600"/>
                  </a:lnTo>
                  <a:lnTo>
                    <a:pt x="7086" y="14694"/>
                  </a:lnTo>
                  <a:lnTo>
                    <a:pt x="7086" y="21600"/>
                  </a:lnTo>
                  <a:lnTo>
                    <a:pt x="0" y="21600"/>
                  </a:lnTo>
                  <a:cubicBezTo>
                    <a:pt x="0" y="21600"/>
                    <a:pt x="0" y="0"/>
                    <a:pt x="0" y="0"/>
                  </a:cubicBezTo>
                  <a:close/>
                  <a:moveTo>
                    <a:pt x="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3" name="AutoShape 40">
              <a:extLst>
                <a:ext uri="{FF2B5EF4-FFF2-40B4-BE49-F238E27FC236}">
                  <a16:creationId xmlns:a16="http://schemas.microsoft.com/office/drawing/2014/main" id="{2614580D-E835-453E-A2BE-5C799065FC18}"/>
                </a:ext>
              </a:extLst>
            </p:cNvPr>
            <p:cNvSpPr>
              <a:spLocks/>
            </p:cNvSpPr>
            <p:nvPr/>
          </p:nvSpPr>
          <p:spPr bwMode="auto">
            <a:xfrm>
              <a:off x="6146800" y="5461000"/>
              <a:ext cx="1382713" cy="1538288"/>
            </a:xfrm>
            <a:custGeom>
              <a:avLst/>
              <a:gdLst/>
              <a:ahLst/>
              <a:cxnLst/>
              <a:rect l="0" t="0" r="r" b="b"/>
              <a:pathLst>
                <a:path w="21600" h="21600">
                  <a:moveTo>
                    <a:pt x="14414" y="13874"/>
                  </a:moveTo>
                  <a:lnTo>
                    <a:pt x="14414" y="11273"/>
                  </a:lnTo>
                  <a:cubicBezTo>
                    <a:pt x="13845" y="11746"/>
                    <a:pt x="12881" y="12101"/>
                    <a:pt x="11129" y="12416"/>
                  </a:cubicBezTo>
                  <a:cubicBezTo>
                    <a:pt x="8806" y="12889"/>
                    <a:pt x="7185" y="13598"/>
                    <a:pt x="7185" y="15136"/>
                  </a:cubicBezTo>
                  <a:cubicBezTo>
                    <a:pt x="7185" y="16358"/>
                    <a:pt x="8018" y="17185"/>
                    <a:pt x="10077" y="17185"/>
                  </a:cubicBezTo>
                  <a:cubicBezTo>
                    <a:pt x="12531" y="17185"/>
                    <a:pt x="14414" y="15885"/>
                    <a:pt x="14414" y="13874"/>
                  </a:cubicBezTo>
                  <a:close/>
                  <a:moveTo>
                    <a:pt x="0" y="15609"/>
                  </a:moveTo>
                  <a:cubicBezTo>
                    <a:pt x="0" y="10800"/>
                    <a:pt x="4600" y="9696"/>
                    <a:pt x="10690" y="8790"/>
                  </a:cubicBezTo>
                  <a:cubicBezTo>
                    <a:pt x="13363" y="8396"/>
                    <a:pt x="14371" y="7765"/>
                    <a:pt x="14371" y="6543"/>
                  </a:cubicBezTo>
                  <a:cubicBezTo>
                    <a:pt x="14371" y="5282"/>
                    <a:pt x="13538" y="4533"/>
                    <a:pt x="11216" y="4533"/>
                  </a:cubicBezTo>
                  <a:cubicBezTo>
                    <a:pt x="8938" y="4533"/>
                    <a:pt x="7886" y="5636"/>
                    <a:pt x="7711" y="7095"/>
                  </a:cubicBezTo>
                  <a:lnTo>
                    <a:pt x="832" y="7095"/>
                  </a:lnTo>
                  <a:cubicBezTo>
                    <a:pt x="1270" y="2247"/>
                    <a:pt x="5564" y="0"/>
                    <a:pt x="11567" y="0"/>
                  </a:cubicBezTo>
                  <a:cubicBezTo>
                    <a:pt x="17613" y="0"/>
                    <a:pt x="21600" y="2247"/>
                    <a:pt x="21600" y="7450"/>
                  </a:cubicBezTo>
                  <a:lnTo>
                    <a:pt x="21600" y="21127"/>
                  </a:lnTo>
                  <a:lnTo>
                    <a:pt x="14590" y="21127"/>
                  </a:lnTo>
                  <a:lnTo>
                    <a:pt x="14590" y="18644"/>
                  </a:lnTo>
                  <a:cubicBezTo>
                    <a:pt x="13363" y="20221"/>
                    <a:pt x="11391" y="21600"/>
                    <a:pt x="7711" y="21600"/>
                  </a:cubicBezTo>
                  <a:cubicBezTo>
                    <a:pt x="3549" y="21600"/>
                    <a:pt x="0" y="19787"/>
                    <a:pt x="0" y="15609"/>
                  </a:cubicBezTo>
                  <a:close/>
                  <a:moveTo>
                    <a:pt x="0" y="15609"/>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4" name="AutoShape 41">
              <a:extLst>
                <a:ext uri="{FF2B5EF4-FFF2-40B4-BE49-F238E27FC236}">
                  <a16:creationId xmlns:a16="http://schemas.microsoft.com/office/drawing/2014/main" id="{F469955A-20E0-4748-ADAC-3EF83696B968}"/>
                </a:ext>
              </a:extLst>
            </p:cNvPr>
            <p:cNvSpPr>
              <a:spLocks/>
            </p:cNvSpPr>
            <p:nvPr/>
          </p:nvSpPr>
          <p:spPr bwMode="auto">
            <a:xfrm>
              <a:off x="7747000" y="4902200"/>
              <a:ext cx="1554163" cy="2097088"/>
            </a:xfrm>
            <a:custGeom>
              <a:avLst/>
              <a:gdLst/>
              <a:ahLst/>
              <a:cxnLst/>
              <a:rect l="0" t="0" r="r" b="b"/>
              <a:pathLst>
                <a:path w="21600" h="21600">
                  <a:moveTo>
                    <a:pt x="15011" y="13793"/>
                  </a:moveTo>
                  <a:lnTo>
                    <a:pt x="15011" y="13561"/>
                  </a:lnTo>
                  <a:cubicBezTo>
                    <a:pt x="15011" y="10757"/>
                    <a:pt x="13295" y="9398"/>
                    <a:pt x="10683" y="9398"/>
                  </a:cubicBezTo>
                  <a:cubicBezTo>
                    <a:pt x="7993" y="9398"/>
                    <a:pt x="6277" y="10814"/>
                    <a:pt x="6277" y="13533"/>
                  </a:cubicBezTo>
                  <a:lnTo>
                    <a:pt x="6277" y="13764"/>
                  </a:lnTo>
                  <a:cubicBezTo>
                    <a:pt x="6277" y="16511"/>
                    <a:pt x="7993" y="17899"/>
                    <a:pt x="10722" y="17899"/>
                  </a:cubicBezTo>
                  <a:cubicBezTo>
                    <a:pt x="13529" y="17899"/>
                    <a:pt x="15011" y="16453"/>
                    <a:pt x="15011" y="13793"/>
                  </a:cubicBezTo>
                  <a:close/>
                  <a:moveTo>
                    <a:pt x="6472" y="18882"/>
                  </a:moveTo>
                  <a:lnTo>
                    <a:pt x="6472" y="21253"/>
                  </a:lnTo>
                  <a:lnTo>
                    <a:pt x="0" y="21253"/>
                  </a:lnTo>
                  <a:lnTo>
                    <a:pt x="0" y="0"/>
                  </a:lnTo>
                  <a:lnTo>
                    <a:pt x="6472" y="0"/>
                  </a:lnTo>
                  <a:lnTo>
                    <a:pt x="6472" y="8415"/>
                  </a:lnTo>
                  <a:cubicBezTo>
                    <a:pt x="7642" y="6969"/>
                    <a:pt x="9825" y="5754"/>
                    <a:pt x="12906" y="5754"/>
                  </a:cubicBezTo>
                  <a:cubicBezTo>
                    <a:pt x="17740" y="5754"/>
                    <a:pt x="21600" y="8443"/>
                    <a:pt x="21600" y="13561"/>
                  </a:cubicBezTo>
                  <a:lnTo>
                    <a:pt x="21600" y="13793"/>
                  </a:lnTo>
                  <a:cubicBezTo>
                    <a:pt x="21600" y="18911"/>
                    <a:pt x="17779" y="21600"/>
                    <a:pt x="12866" y="21600"/>
                  </a:cubicBezTo>
                  <a:cubicBezTo>
                    <a:pt x="9786" y="21600"/>
                    <a:pt x="7525" y="20501"/>
                    <a:pt x="6472" y="18882"/>
                  </a:cubicBezTo>
                  <a:close/>
                  <a:moveTo>
                    <a:pt x="6472" y="18882"/>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5" name="AutoShape 42">
              <a:extLst>
                <a:ext uri="{FF2B5EF4-FFF2-40B4-BE49-F238E27FC236}">
                  <a16:creationId xmlns:a16="http://schemas.microsoft.com/office/drawing/2014/main" id="{896D7F85-6DE4-481F-9655-AD4EE789C8A0}"/>
                </a:ext>
              </a:extLst>
            </p:cNvPr>
            <p:cNvSpPr>
              <a:spLocks/>
            </p:cNvSpPr>
            <p:nvPr/>
          </p:nvSpPr>
          <p:spPr bwMode="auto">
            <a:xfrm>
              <a:off x="9398000" y="5461000"/>
              <a:ext cx="1582738" cy="1538288"/>
            </a:xfrm>
            <a:custGeom>
              <a:avLst/>
              <a:gdLst/>
              <a:ahLst/>
              <a:cxnLst/>
              <a:rect l="0" t="0" r="r" b="b"/>
              <a:pathLst>
                <a:path w="21600" h="21600">
                  <a:moveTo>
                    <a:pt x="15128" y="10958"/>
                  </a:moveTo>
                  <a:lnTo>
                    <a:pt x="15128" y="10642"/>
                  </a:lnTo>
                  <a:cubicBezTo>
                    <a:pt x="15128" y="7016"/>
                    <a:pt x="13596" y="4927"/>
                    <a:pt x="10838" y="4927"/>
                  </a:cubicBezTo>
                  <a:cubicBezTo>
                    <a:pt x="8042" y="4927"/>
                    <a:pt x="6472" y="6937"/>
                    <a:pt x="6472" y="10563"/>
                  </a:cubicBezTo>
                  <a:lnTo>
                    <a:pt x="6472" y="10879"/>
                  </a:lnTo>
                  <a:cubicBezTo>
                    <a:pt x="6472" y="14584"/>
                    <a:pt x="8004" y="16673"/>
                    <a:pt x="10838" y="16673"/>
                  </a:cubicBezTo>
                  <a:cubicBezTo>
                    <a:pt x="13596" y="16673"/>
                    <a:pt x="15128" y="14544"/>
                    <a:pt x="15128" y="10958"/>
                  </a:cubicBezTo>
                  <a:close/>
                  <a:moveTo>
                    <a:pt x="0" y="11076"/>
                  </a:moveTo>
                  <a:lnTo>
                    <a:pt x="0" y="10761"/>
                  </a:lnTo>
                  <a:cubicBezTo>
                    <a:pt x="0" y="4178"/>
                    <a:pt x="4672" y="0"/>
                    <a:pt x="10838" y="0"/>
                  </a:cubicBezTo>
                  <a:cubicBezTo>
                    <a:pt x="16927" y="0"/>
                    <a:pt x="21600" y="4060"/>
                    <a:pt x="21600" y="10563"/>
                  </a:cubicBezTo>
                  <a:lnTo>
                    <a:pt x="21600" y="10879"/>
                  </a:lnTo>
                  <a:cubicBezTo>
                    <a:pt x="21600" y="17540"/>
                    <a:pt x="16889" y="21600"/>
                    <a:pt x="10800" y="21600"/>
                  </a:cubicBezTo>
                  <a:cubicBezTo>
                    <a:pt x="4672" y="21600"/>
                    <a:pt x="0" y="17658"/>
                    <a:pt x="0" y="11076"/>
                  </a:cubicBezTo>
                  <a:close/>
                  <a:moveTo>
                    <a:pt x="0" y="11076"/>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6" name="AutoShape 43">
              <a:extLst>
                <a:ext uri="{FF2B5EF4-FFF2-40B4-BE49-F238E27FC236}">
                  <a16:creationId xmlns:a16="http://schemas.microsoft.com/office/drawing/2014/main" id="{3FBDD8C8-2A2C-488B-B85D-B255B1F2F021}"/>
                </a:ext>
              </a:extLst>
            </p:cNvPr>
            <p:cNvSpPr>
              <a:spLocks/>
            </p:cNvSpPr>
            <p:nvPr/>
          </p:nvSpPr>
          <p:spPr bwMode="auto">
            <a:xfrm>
              <a:off x="11125200" y="5499100"/>
              <a:ext cx="1428750" cy="1501775"/>
            </a:xfrm>
            <a:custGeom>
              <a:avLst/>
              <a:gdLst/>
              <a:ahLst/>
              <a:cxnLst/>
              <a:rect l="0" t="0" r="r" b="b"/>
              <a:pathLst>
                <a:path w="21600" h="21600">
                  <a:moveTo>
                    <a:pt x="0" y="13727"/>
                  </a:moveTo>
                  <a:lnTo>
                    <a:pt x="0" y="0"/>
                  </a:lnTo>
                  <a:lnTo>
                    <a:pt x="7045" y="0"/>
                  </a:lnTo>
                  <a:lnTo>
                    <a:pt x="7045" y="12677"/>
                  </a:lnTo>
                  <a:cubicBezTo>
                    <a:pt x="7045" y="15261"/>
                    <a:pt x="8105" y="16472"/>
                    <a:pt x="10439" y="16472"/>
                  </a:cubicBezTo>
                  <a:cubicBezTo>
                    <a:pt x="12858" y="16472"/>
                    <a:pt x="14556" y="15100"/>
                    <a:pt x="14556" y="12233"/>
                  </a:cubicBezTo>
                  <a:lnTo>
                    <a:pt x="14556" y="0"/>
                  </a:lnTo>
                  <a:lnTo>
                    <a:pt x="21600" y="0"/>
                  </a:lnTo>
                  <a:lnTo>
                    <a:pt x="21600" y="21115"/>
                  </a:lnTo>
                  <a:lnTo>
                    <a:pt x="14556" y="21115"/>
                  </a:lnTo>
                  <a:lnTo>
                    <a:pt x="14556" y="17845"/>
                  </a:lnTo>
                  <a:cubicBezTo>
                    <a:pt x="13367" y="19985"/>
                    <a:pt x="11161" y="21600"/>
                    <a:pt x="7511" y="21600"/>
                  </a:cubicBezTo>
                  <a:cubicBezTo>
                    <a:pt x="3183" y="21600"/>
                    <a:pt x="0" y="19097"/>
                    <a:pt x="0" y="13727"/>
                  </a:cubicBezTo>
                  <a:close/>
                  <a:moveTo>
                    <a:pt x="0" y="13727"/>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7" name="AutoShape 44">
              <a:extLst>
                <a:ext uri="{FF2B5EF4-FFF2-40B4-BE49-F238E27FC236}">
                  <a16:creationId xmlns:a16="http://schemas.microsoft.com/office/drawing/2014/main" id="{7AE7B988-F203-4B08-83EC-A7E857709520}"/>
                </a:ext>
              </a:extLst>
            </p:cNvPr>
            <p:cNvSpPr>
              <a:spLocks/>
            </p:cNvSpPr>
            <p:nvPr/>
          </p:nvSpPr>
          <p:spPr bwMode="auto">
            <a:xfrm>
              <a:off x="12674600" y="5194300"/>
              <a:ext cx="947738" cy="1808163"/>
            </a:xfrm>
            <a:custGeom>
              <a:avLst/>
              <a:gdLst/>
              <a:ahLst/>
              <a:cxnLst/>
              <a:rect l="0" t="0" r="r" b="b"/>
              <a:pathLst>
                <a:path w="21600" h="21600">
                  <a:moveTo>
                    <a:pt x="4090" y="15764"/>
                  </a:moveTo>
                  <a:lnTo>
                    <a:pt x="4090" y="7547"/>
                  </a:lnTo>
                  <a:lnTo>
                    <a:pt x="0" y="7547"/>
                  </a:lnTo>
                  <a:lnTo>
                    <a:pt x="0" y="3690"/>
                  </a:lnTo>
                  <a:lnTo>
                    <a:pt x="4090" y="3690"/>
                  </a:lnTo>
                  <a:lnTo>
                    <a:pt x="4090" y="0"/>
                  </a:lnTo>
                  <a:lnTo>
                    <a:pt x="14698" y="0"/>
                  </a:lnTo>
                  <a:lnTo>
                    <a:pt x="14698" y="3690"/>
                  </a:lnTo>
                  <a:lnTo>
                    <a:pt x="21472" y="3690"/>
                  </a:lnTo>
                  <a:lnTo>
                    <a:pt x="21472" y="7547"/>
                  </a:lnTo>
                  <a:lnTo>
                    <a:pt x="14698" y="7547"/>
                  </a:lnTo>
                  <a:lnTo>
                    <a:pt x="14698" y="15227"/>
                  </a:lnTo>
                  <a:cubicBezTo>
                    <a:pt x="14698" y="16569"/>
                    <a:pt x="15976" y="17173"/>
                    <a:pt x="18213" y="17173"/>
                  </a:cubicBezTo>
                  <a:cubicBezTo>
                    <a:pt x="19555" y="17173"/>
                    <a:pt x="20514" y="17072"/>
                    <a:pt x="21600" y="16871"/>
                  </a:cubicBezTo>
                  <a:lnTo>
                    <a:pt x="21600" y="21131"/>
                  </a:lnTo>
                  <a:cubicBezTo>
                    <a:pt x="20130" y="21332"/>
                    <a:pt x="18085" y="21600"/>
                    <a:pt x="15465" y="21600"/>
                  </a:cubicBezTo>
                  <a:cubicBezTo>
                    <a:pt x="8180" y="21600"/>
                    <a:pt x="4090" y="19688"/>
                    <a:pt x="4090" y="15764"/>
                  </a:cubicBezTo>
                  <a:close/>
                  <a:moveTo>
                    <a:pt x="4090" y="15764"/>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8" name="AutoShape 45">
              <a:extLst>
                <a:ext uri="{FF2B5EF4-FFF2-40B4-BE49-F238E27FC236}">
                  <a16:creationId xmlns:a16="http://schemas.microsoft.com/office/drawing/2014/main" id="{72594E18-1279-41D8-AE1A-58B03F205C74}"/>
                </a:ext>
              </a:extLst>
            </p:cNvPr>
            <p:cNvSpPr>
              <a:spLocks/>
            </p:cNvSpPr>
            <p:nvPr/>
          </p:nvSpPr>
          <p:spPr bwMode="auto">
            <a:xfrm>
              <a:off x="874713" y="8305800"/>
              <a:ext cx="2292350" cy="1468438"/>
            </a:xfrm>
            <a:custGeom>
              <a:avLst/>
              <a:gdLst/>
              <a:ahLst/>
              <a:cxnLst/>
              <a:rect l="0" t="0" r="r" b="b"/>
              <a:pathLst>
                <a:path w="21600" h="21600">
                  <a:moveTo>
                    <a:pt x="0" y="0"/>
                  </a:moveTo>
                  <a:lnTo>
                    <a:pt x="4606" y="0"/>
                  </a:lnTo>
                  <a:lnTo>
                    <a:pt x="6803" y="13546"/>
                  </a:lnTo>
                  <a:lnTo>
                    <a:pt x="9265" y="0"/>
                  </a:lnTo>
                  <a:lnTo>
                    <a:pt x="12812" y="0"/>
                  </a:lnTo>
                  <a:lnTo>
                    <a:pt x="15035" y="13546"/>
                  </a:lnTo>
                  <a:lnTo>
                    <a:pt x="17418" y="0"/>
                  </a:lnTo>
                  <a:lnTo>
                    <a:pt x="21600" y="0"/>
                  </a:lnTo>
                  <a:lnTo>
                    <a:pt x="17232" y="21600"/>
                  </a:lnTo>
                  <a:lnTo>
                    <a:pt x="12970" y="21600"/>
                  </a:lnTo>
                  <a:lnTo>
                    <a:pt x="10800" y="8962"/>
                  </a:lnTo>
                  <a:lnTo>
                    <a:pt x="8524" y="21600"/>
                  </a:lnTo>
                  <a:lnTo>
                    <a:pt x="4209" y="21600"/>
                  </a:lnTo>
                  <a:cubicBezTo>
                    <a:pt x="4209" y="21600"/>
                    <a:pt x="0" y="0"/>
                    <a:pt x="0" y="0"/>
                  </a:cubicBezTo>
                  <a:close/>
                  <a:moveTo>
                    <a:pt x="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9" name="AutoShape 46">
              <a:extLst>
                <a:ext uri="{FF2B5EF4-FFF2-40B4-BE49-F238E27FC236}">
                  <a16:creationId xmlns:a16="http://schemas.microsoft.com/office/drawing/2014/main" id="{0F80056F-20B8-4658-8FCA-40C936DB21A3}"/>
                </a:ext>
              </a:extLst>
            </p:cNvPr>
            <p:cNvSpPr>
              <a:spLocks/>
            </p:cNvSpPr>
            <p:nvPr/>
          </p:nvSpPr>
          <p:spPr bwMode="auto">
            <a:xfrm>
              <a:off x="3249613" y="7708900"/>
              <a:ext cx="1433512" cy="2062163"/>
            </a:xfrm>
            <a:custGeom>
              <a:avLst/>
              <a:gdLst/>
              <a:ahLst/>
              <a:cxnLst/>
              <a:rect l="0" t="0" r="r" b="b"/>
              <a:pathLst>
                <a:path w="21600" h="21600">
                  <a:moveTo>
                    <a:pt x="0" y="0"/>
                  </a:moveTo>
                  <a:lnTo>
                    <a:pt x="7030" y="0"/>
                  </a:lnTo>
                  <a:lnTo>
                    <a:pt x="7030" y="8699"/>
                  </a:lnTo>
                  <a:cubicBezTo>
                    <a:pt x="8174" y="7141"/>
                    <a:pt x="10631" y="5848"/>
                    <a:pt x="14273" y="5848"/>
                  </a:cubicBezTo>
                  <a:cubicBezTo>
                    <a:pt x="18593" y="5848"/>
                    <a:pt x="21600" y="7670"/>
                    <a:pt x="21600" y="11696"/>
                  </a:cubicBezTo>
                  <a:lnTo>
                    <a:pt x="21600" y="21600"/>
                  </a:lnTo>
                  <a:lnTo>
                    <a:pt x="14570" y="21600"/>
                  </a:lnTo>
                  <a:lnTo>
                    <a:pt x="14570" y="12578"/>
                  </a:lnTo>
                  <a:cubicBezTo>
                    <a:pt x="14570" y="10697"/>
                    <a:pt x="13511" y="9816"/>
                    <a:pt x="11139" y="9816"/>
                  </a:cubicBezTo>
                  <a:cubicBezTo>
                    <a:pt x="8767" y="9816"/>
                    <a:pt x="7030" y="10815"/>
                    <a:pt x="7030" y="12901"/>
                  </a:cubicBezTo>
                  <a:lnTo>
                    <a:pt x="7030" y="21600"/>
                  </a:lnTo>
                  <a:lnTo>
                    <a:pt x="0" y="21600"/>
                  </a:lnTo>
                  <a:cubicBezTo>
                    <a:pt x="0" y="21600"/>
                    <a:pt x="0" y="0"/>
                    <a:pt x="0" y="0"/>
                  </a:cubicBezTo>
                  <a:close/>
                  <a:moveTo>
                    <a:pt x="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0" name="AutoShape 47">
              <a:extLst>
                <a:ext uri="{FF2B5EF4-FFF2-40B4-BE49-F238E27FC236}">
                  <a16:creationId xmlns:a16="http://schemas.microsoft.com/office/drawing/2014/main" id="{6B564E43-D579-44FC-B952-3785D55B52A4}"/>
                </a:ext>
              </a:extLst>
            </p:cNvPr>
            <p:cNvSpPr>
              <a:spLocks/>
            </p:cNvSpPr>
            <p:nvPr/>
          </p:nvSpPr>
          <p:spPr bwMode="auto">
            <a:xfrm>
              <a:off x="4826000" y="8267700"/>
              <a:ext cx="1382713" cy="1538288"/>
            </a:xfrm>
            <a:custGeom>
              <a:avLst/>
              <a:gdLst/>
              <a:ahLst/>
              <a:cxnLst/>
              <a:rect l="0" t="0" r="r" b="b"/>
              <a:pathLst>
                <a:path w="21600" h="21600">
                  <a:moveTo>
                    <a:pt x="14414" y="13875"/>
                  </a:moveTo>
                  <a:lnTo>
                    <a:pt x="14414" y="11273"/>
                  </a:lnTo>
                  <a:cubicBezTo>
                    <a:pt x="13845" y="11746"/>
                    <a:pt x="12881" y="12101"/>
                    <a:pt x="11129" y="12416"/>
                  </a:cubicBezTo>
                  <a:cubicBezTo>
                    <a:pt x="8806" y="12890"/>
                    <a:pt x="7185" y="13599"/>
                    <a:pt x="7185" y="15136"/>
                  </a:cubicBezTo>
                  <a:cubicBezTo>
                    <a:pt x="7185" y="16358"/>
                    <a:pt x="8018" y="17186"/>
                    <a:pt x="10077" y="17186"/>
                  </a:cubicBezTo>
                  <a:cubicBezTo>
                    <a:pt x="12531" y="17186"/>
                    <a:pt x="14414" y="15885"/>
                    <a:pt x="14414" y="13875"/>
                  </a:cubicBezTo>
                  <a:close/>
                  <a:moveTo>
                    <a:pt x="0" y="15609"/>
                  </a:moveTo>
                  <a:cubicBezTo>
                    <a:pt x="0" y="10800"/>
                    <a:pt x="4600" y="9696"/>
                    <a:pt x="10690" y="8790"/>
                  </a:cubicBezTo>
                  <a:cubicBezTo>
                    <a:pt x="13363" y="8396"/>
                    <a:pt x="14371" y="7765"/>
                    <a:pt x="14371" y="6543"/>
                  </a:cubicBezTo>
                  <a:cubicBezTo>
                    <a:pt x="14371" y="5282"/>
                    <a:pt x="13538" y="4533"/>
                    <a:pt x="11216" y="4533"/>
                  </a:cubicBezTo>
                  <a:cubicBezTo>
                    <a:pt x="8938" y="4533"/>
                    <a:pt x="7886" y="5637"/>
                    <a:pt x="7711" y="7095"/>
                  </a:cubicBezTo>
                  <a:lnTo>
                    <a:pt x="832" y="7095"/>
                  </a:lnTo>
                  <a:cubicBezTo>
                    <a:pt x="1270" y="2247"/>
                    <a:pt x="5564" y="0"/>
                    <a:pt x="11567" y="0"/>
                  </a:cubicBezTo>
                  <a:cubicBezTo>
                    <a:pt x="17613" y="0"/>
                    <a:pt x="21600" y="2247"/>
                    <a:pt x="21600" y="7450"/>
                  </a:cubicBezTo>
                  <a:lnTo>
                    <a:pt x="21600" y="21127"/>
                  </a:lnTo>
                  <a:lnTo>
                    <a:pt x="14590" y="21127"/>
                  </a:lnTo>
                  <a:lnTo>
                    <a:pt x="14590" y="18644"/>
                  </a:lnTo>
                  <a:cubicBezTo>
                    <a:pt x="13363" y="20221"/>
                    <a:pt x="11391" y="21600"/>
                    <a:pt x="7711" y="21600"/>
                  </a:cubicBezTo>
                  <a:cubicBezTo>
                    <a:pt x="3549" y="21600"/>
                    <a:pt x="0" y="19787"/>
                    <a:pt x="0" y="15609"/>
                  </a:cubicBezTo>
                  <a:close/>
                  <a:moveTo>
                    <a:pt x="0" y="15609"/>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1" name="AutoShape 48">
              <a:extLst>
                <a:ext uri="{FF2B5EF4-FFF2-40B4-BE49-F238E27FC236}">
                  <a16:creationId xmlns:a16="http://schemas.microsoft.com/office/drawing/2014/main" id="{37752E04-17F0-45AA-80CE-CC279998AD87}"/>
                </a:ext>
              </a:extLst>
            </p:cNvPr>
            <p:cNvSpPr>
              <a:spLocks/>
            </p:cNvSpPr>
            <p:nvPr/>
          </p:nvSpPr>
          <p:spPr bwMode="auto">
            <a:xfrm>
              <a:off x="6286500" y="8001000"/>
              <a:ext cx="947738" cy="1808163"/>
            </a:xfrm>
            <a:custGeom>
              <a:avLst/>
              <a:gdLst/>
              <a:ahLst/>
              <a:cxnLst/>
              <a:rect l="0" t="0" r="r" b="b"/>
              <a:pathLst>
                <a:path w="21600" h="21600">
                  <a:moveTo>
                    <a:pt x="4090" y="15764"/>
                  </a:moveTo>
                  <a:lnTo>
                    <a:pt x="4090" y="7547"/>
                  </a:lnTo>
                  <a:lnTo>
                    <a:pt x="0" y="7547"/>
                  </a:lnTo>
                  <a:lnTo>
                    <a:pt x="0" y="3690"/>
                  </a:lnTo>
                  <a:lnTo>
                    <a:pt x="4090" y="3690"/>
                  </a:lnTo>
                  <a:lnTo>
                    <a:pt x="4090" y="0"/>
                  </a:lnTo>
                  <a:lnTo>
                    <a:pt x="14698" y="0"/>
                  </a:lnTo>
                  <a:lnTo>
                    <a:pt x="14698" y="3690"/>
                  </a:lnTo>
                  <a:lnTo>
                    <a:pt x="21472" y="3690"/>
                  </a:lnTo>
                  <a:lnTo>
                    <a:pt x="21472" y="7547"/>
                  </a:lnTo>
                  <a:lnTo>
                    <a:pt x="14698" y="7547"/>
                  </a:lnTo>
                  <a:lnTo>
                    <a:pt x="14698" y="15228"/>
                  </a:lnTo>
                  <a:cubicBezTo>
                    <a:pt x="14698" y="16569"/>
                    <a:pt x="15976" y="17173"/>
                    <a:pt x="18213" y="17173"/>
                  </a:cubicBezTo>
                  <a:cubicBezTo>
                    <a:pt x="19555" y="17173"/>
                    <a:pt x="20514" y="17072"/>
                    <a:pt x="21600" y="16871"/>
                  </a:cubicBezTo>
                  <a:lnTo>
                    <a:pt x="21600" y="21130"/>
                  </a:lnTo>
                  <a:cubicBezTo>
                    <a:pt x="20130" y="21332"/>
                    <a:pt x="18085" y="21600"/>
                    <a:pt x="15465" y="21600"/>
                  </a:cubicBezTo>
                  <a:cubicBezTo>
                    <a:pt x="8180" y="21600"/>
                    <a:pt x="4090" y="19689"/>
                    <a:pt x="4090" y="15764"/>
                  </a:cubicBezTo>
                  <a:close/>
                  <a:moveTo>
                    <a:pt x="4090" y="15764"/>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2" name="AutoShape 49">
              <a:extLst>
                <a:ext uri="{FF2B5EF4-FFF2-40B4-BE49-F238E27FC236}">
                  <a16:creationId xmlns:a16="http://schemas.microsoft.com/office/drawing/2014/main" id="{50C55E8A-1411-4E25-8E7D-F5F8F968A6AC}"/>
                </a:ext>
              </a:extLst>
            </p:cNvPr>
            <p:cNvSpPr>
              <a:spLocks/>
            </p:cNvSpPr>
            <p:nvPr/>
          </p:nvSpPr>
          <p:spPr bwMode="auto">
            <a:xfrm>
              <a:off x="7378700" y="7747000"/>
              <a:ext cx="512763" cy="800100"/>
            </a:xfrm>
            <a:custGeom>
              <a:avLst/>
              <a:gdLst/>
              <a:ahLst/>
              <a:cxnLst/>
              <a:rect l="0" t="0" r="r" b="b"/>
              <a:pathLst>
                <a:path w="21600" h="21600">
                  <a:moveTo>
                    <a:pt x="944" y="16598"/>
                  </a:moveTo>
                  <a:cubicBezTo>
                    <a:pt x="6374" y="15764"/>
                    <a:pt x="8852" y="13642"/>
                    <a:pt x="9442" y="11748"/>
                  </a:cubicBezTo>
                  <a:cubicBezTo>
                    <a:pt x="3423" y="11520"/>
                    <a:pt x="0" y="9322"/>
                    <a:pt x="0" y="5911"/>
                  </a:cubicBezTo>
                  <a:cubicBezTo>
                    <a:pt x="0" y="2197"/>
                    <a:pt x="4721" y="0"/>
                    <a:pt x="10387" y="0"/>
                  </a:cubicBezTo>
                  <a:cubicBezTo>
                    <a:pt x="16879" y="0"/>
                    <a:pt x="21600" y="2956"/>
                    <a:pt x="21600" y="7655"/>
                  </a:cubicBezTo>
                  <a:lnTo>
                    <a:pt x="21600" y="8186"/>
                  </a:lnTo>
                  <a:cubicBezTo>
                    <a:pt x="21600" y="14855"/>
                    <a:pt x="14636" y="20236"/>
                    <a:pt x="944" y="21600"/>
                  </a:cubicBezTo>
                  <a:cubicBezTo>
                    <a:pt x="944" y="21600"/>
                    <a:pt x="944" y="16598"/>
                    <a:pt x="944" y="16598"/>
                  </a:cubicBezTo>
                  <a:close/>
                  <a:moveTo>
                    <a:pt x="944" y="16598"/>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3" name="AutoShape 50">
              <a:extLst>
                <a:ext uri="{FF2B5EF4-FFF2-40B4-BE49-F238E27FC236}">
                  <a16:creationId xmlns:a16="http://schemas.microsoft.com/office/drawing/2014/main" id="{9A355702-F22F-46CE-BF5E-86EAA75870AE}"/>
                </a:ext>
              </a:extLst>
            </p:cNvPr>
            <p:cNvSpPr>
              <a:spLocks/>
            </p:cNvSpPr>
            <p:nvPr/>
          </p:nvSpPr>
          <p:spPr bwMode="auto">
            <a:xfrm>
              <a:off x="7848600" y="8267700"/>
              <a:ext cx="1309688" cy="1538288"/>
            </a:xfrm>
            <a:custGeom>
              <a:avLst/>
              <a:gdLst/>
              <a:ahLst/>
              <a:cxnLst/>
              <a:rect l="0" t="0" r="r" b="b"/>
              <a:pathLst>
                <a:path w="21600" h="21600">
                  <a:moveTo>
                    <a:pt x="0" y="14623"/>
                  </a:moveTo>
                  <a:lnTo>
                    <a:pt x="7123" y="14623"/>
                  </a:lnTo>
                  <a:cubicBezTo>
                    <a:pt x="7400" y="16240"/>
                    <a:pt x="8279" y="17146"/>
                    <a:pt x="10870" y="17146"/>
                  </a:cubicBezTo>
                  <a:cubicBezTo>
                    <a:pt x="13089" y="17146"/>
                    <a:pt x="14154" y="16437"/>
                    <a:pt x="14154" y="15254"/>
                  </a:cubicBezTo>
                  <a:cubicBezTo>
                    <a:pt x="14154" y="14111"/>
                    <a:pt x="12858" y="13599"/>
                    <a:pt x="9482" y="13165"/>
                  </a:cubicBezTo>
                  <a:cubicBezTo>
                    <a:pt x="3053" y="12416"/>
                    <a:pt x="370" y="10840"/>
                    <a:pt x="370" y="6622"/>
                  </a:cubicBezTo>
                  <a:cubicBezTo>
                    <a:pt x="370" y="2168"/>
                    <a:pt x="5088" y="0"/>
                    <a:pt x="10453" y="0"/>
                  </a:cubicBezTo>
                  <a:cubicBezTo>
                    <a:pt x="16189" y="0"/>
                    <a:pt x="20305" y="1695"/>
                    <a:pt x="20860" y="6543"/>
                  </a:cubicBezTo>
                  <a:lnTo>
                    <a:pt x="13876" y="6543"/>
                  </a:lnTo>
                  <a:cubicBezTo>
                    <a:pt x="13552" y="5045"/>
                    <a:pt x="12581" y="4336"/>
                    <a:pt x="10546" y="4336"/>
                  </a:cubicBezTo>
                  <a:cubicBezTo>
                    <a:pt x="8603" y="4336"/>
                    <a:pt x="7539" y="5085"/>
                    <a:pt x="7539" y="6149"/>
                  </a:cubicBezTo>
                  <a:cubicBezTo>
                    <a:pt x="7539" y="7253"/>
                    <a:pt x="8649" y="7686"/>
                    <a:pt x="11841" y="8041"/>
                  </a:cubicBezTo>
                  <a:cubicBezTo>
                    <a:pt x="18316" y="8750"/>
                    <a:pt x="21600" y="10209"/>
                    <a:pt x="21600" y="14584"/>
                  </a:cubicBezTo>
                  <a:cubicBezTo>
                    <a:pt x="21600" y="19314"/>
                    <a:pt x="17484" y="21600"/>
                    <a:pt x="10916" y="21600"/>
                  </a:cubicBezTo>
                  <a:cubicBezTo>
                    <a:pt x="4163" y="21600"/>
                    <a:pt x="231" y="19117"/>
                    <a:pt x="0" y="14623"/>
                  </a:cubicBezTo>
                  <a:close/>
                  <a:moveTo>
                    <a:pt x="0" y="14623"/>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4" name="AutoShape 51">
              <a:extLst>
                <a:ext uri="{FF2B5EF4-FFF2-40B4-BE49-F238E27FC236}">
                  <a16:creationId xmlns:a16="http://schemas.microsoft.com/office/drawing/2014/main" id="{C3791F09-B6CD-4F48-A889-8509A0F85B87}"/>
                </a:ext>
              </a:extLst>
            </p:cNvPr>
            <p:cNvSpPr>
              <a:spLocks/>
            </p:cNvSpPr>
            <p:nvPr/>
          </p:nvSpPr>
          <p:spPr bwMode="auto">
            <a:xfrm>
              <a:off x="1003300" y="11074400"/>
              <a:ext cx="1554163" cy="1998663"/>
            </a:xfrm>
            <a:custGeom>
              <a:avLst/>
              <a:gdLst/>
              <a:ahLst/>
              <a:cxnLst/>
              <a:rect l="0" t="0" r="r" b="b"/>
              <a:pathLst>
                <a:path w="21600" h="21600">
                  <a:moveTo>
                    <a:pt x="15011" y="8434"/>
                  </a:moveTo>
                  <a:lnTo>
                    <a:pt x="15011" y="8191"/>
                  </a:lnTo>
                  <a:cubicBezTo>
                    <a:pt x="15011" y="5248"/>
                    <a:pt x="13296" y="3823"/>
                    <a:pt x="10683" y="3823"/>
                  </a:cubicBezTo>
                  <a:cubicBezTo>
                    <a:pt x="7993" y="3823"/>
                    <a:pt x="6277" y="5309"/>
                    <a:pt x="6277" y="8161"/>
                  </a:cubicBezTo>
                  <a:lnTo>
                    <a:pt x="6277" y="8403"/>
                  </a:lnTo>
                  <a:cubicBezTo>
                    <a:pt x="6277" y="11286"/>
                    <a:pt x="7993" y="12741"/>
                    <a:pt x="10722" y="12741"/>
                  </a:cubicBezTo>
                  <a:cubicBezTo>
                    <a:pt x="13529" y="12741"/>
                    <a:pt x="15011" y="11225"/>
                    <a:pt x="15011" y="8434"/>
                  </a:cubicBezTo>
                  <a:close/>
                  <a:moveTo>
                    <a:pt x="0" y="395"/>
                  </a:moveTo>
                  <a:lnTo>
                    <a:pt x="6472" y="395"/>
                  </a:lnTo>
                  <a:lnTo>
                    <a:pt x="6472" y="2791"/>
                  </a:lnTo>
                  <a:cubicBezTo>
                    <a:pt x="7642" y="1274"/>
                    <a:pt x="9825" y="0"/>
                    <a:pt x="12906" y="0"/>
                  </a:cubicBezTo>
                  <a:cubicBezTo>
                    <a:pt x="17740" y="0"/>
                    <a:pt x="21600" y="2821"/>
                    <a:pt x="21600" y="8191"/>
                  </a:cubicBezTo>
                  <a:lnTo>
                    <a:pt x="21600" y="8434"/>
                  </a:lnTo>
                  <a:cubicBezTo>
                    <a:pt x="21600" y="13804"/>
                    <a:pt x="17779" y="16624"/>
                    <a:pt x="12866" y="16624"/>
                  </a:cubicBezTo>
                  <a:cubicBezTo>
                    <a:pt x="9747" y="16624"/>
                    <a:pt x="7525" y="15472"/>
                    <a:pt x="6472" y="13894"/>
                  </a:cubicBezTo>
                  <a:lnTo>
                    <a:pt x="6472" y="21600"/>
                  </a:lnTo>
                  <a:lnTo>
                    <a:pt x="0" y="21600"/>
                  </a:lnTo>
                  <a:cubicBezTo>
                    <a:pt x="0" y="21600"/>
                    <a:pt x="0" y="395"/>
                    <a:pt x="0" y="395"/>
                  </a:cubicBezTo>
                  <a:close/>
                  <a:moveTo>
                    <a:pt x="0" y="395"/>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5" name="AutoShape 52">
              <a:extLst>
                <a:ext uri="{FF2B5EF4-FFF2-40B4-BE49-F238E27FC236}">
                  <a16:creationId xmlns:a16="http://schemas.microsoft.com/office/drawing/2014/main" id="{2E28320E-39D0-483C-B08D-791A2E887F03}"/>
                </a:ext>
              </a:extLst>
            </p:cNvPr>
            <p:cNvSpPr>
              <a:spLocks/>
            </p:cNvSpPr>
            <p:nvPr/>
          </p:nvSpPr>
          <p:spPr bwMode="auto">
            <a:xfrm>
              <a:off x="2654300" y="11074400"/>
              <a:ext cx="1582738" cy="1538288"/>
            </a:xfrm>
            <a:custGeom>
              <a:avLst/>
              <a:gdLst/>
              <a:ahLst/>
              <a:cxnLst/>
              <a:rect l="0" t="0" r="r" b="b"/>
              <a:pathLst>
                <a:path w="21600" h="21600">
                  <a:moveTo>
                    <a:pt x="15128" y="10958"/>
                  </a:moveTo>
                  <a:lnTo>
                    <a:pt x="15128" y="10643"/>
                  </a:lnTo>
                  <a:cubicBezTo>
                    <a:pt x="15128" y="7016"/>
                    <a:pt x="13596" y="4928"/>
                    <a:pt x="10838" y="4928"/>
                  </a:cubicBezTo>
                  <a:cubicBezTo>
                    <a:pt x="8042" y="4928"/>
                    <a:pt x="6472" y="6937"/>
                    <a:pt x="6472" y="10564"/>
                  </a:cubicBezTo>
                  <a:lnTo>
                    <a:pt x="6472" y="10879"/>
                  </a:lnTo>
                  <a:cubicBezTo>
                    <a:pt x="6472" y="14584"/>
                    <a:pt x="8004" y="16673"/>
                    <a:pt x="10838" y="16673"/>
                  </a:cubicBezTo>
                  <a:cubicBezTo>
                    <a:pt x="13596" y="16673"/>
                    <a:pt x="15128" y="14545"/>
                    <a:pt x="15128" y="10958"/>
                  </a:cubicBezTo>
                  <a:close/>
                  <a:moveTo>
                    <a:pt x="0" y="11076"/>
                  </a:moveTo>
                  <a:lnTo>
                    <a:pt x="0" y="10761"/>
                  </a:lnTo>
                  <a:cubicBezTo>
                    <a:pt x="0" y="4179"/>
                    <a:pt x="4672" y="0"/>
                    <a:pt x="10838" y="0"/>
                  </a:cubicBezTo>
                  <a:cubicBezTo>
                    <a:pt x="16927" y="0"/>
                    <a:pt x="21600" y="4060"/>
                    <a:pt x="21600" y="10564"/>
                  </a:cubicBezTo>
                  <a:lnTo>
                    <a:pt x="21600" y="10879"/>
                  </a:lnTo>
                  <a:cubicBezTo>
                    <a:pt x="21600" y="17541"/>
                    <a:pt x="16889" y="21600"/>
                    <a:pt x="10800" y="21600"/>
                  </a:cubicBezTo>
                  <a:cubicBezTo>
                    <a:pt x="4672" y="21600"/>
                    <a:pt x="0" y="17659"/>
                    <a:pt x="0" y="11076"/>
                  </a:cubicBezTo>
                  <a:close/>
                  <a:moveTo>
                    <a:pt x="0" y="11076"/>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6" name="AutoShape 53">
              <a:extLst>
                <a:ext uri="{FF2B5EF4-FFF2-40B4-BE49-F238E27FC236}">
                  <a16:creationId xmlns:a16="http://schemas.microsoft.com/office/drawing/2014/main" id="{AE52347F-2AAD-4830-8501-138B095ACA86}"/>
                </a:ext>
              </a:extLst>
            </p:cNvPr>
            <p:cNvSpPr>
              <a:spLocks/>
            </p:cNvSpPr>
            <p:nvPr/>
          </p:nvSpPr>
          <p:spPr bwMode="auto">
            <a:xfrm>
              <a:off x="4305300" y="11074400"/>
              <a:ext cx="1309688" cy="1538288"/>
            </a:xfrm>
            <a:custGeom>
              <a:avLst/>
              <a:gdLst/>
              <a:ahLst/>
              <a:cxnLst/>
              <a:rect l="0" t="0" r="r" b="b"/>
              <a:pathLst>
                <a:path w="21600" h="21600">
                  <a:moveTo>
                    <a:pt x="0" y="14623"/>
                  </a:moveTo>
                  <a:lnTo>
                    <a:pt x="7123" y="14623"/>
                  </a:lnTo>
                  <a:cubicBezTo>
                    <a:pt x="7400" y="16240"/>
                    <a:pt x="8279" y="17146"/>
                    <a:pt x="10870" y="17146"/>
                  </a:cubicBezTo>
                  <a:cubicBezTo>
                    <a:pt x="13089" y="17146"/>
                    <a:pt x="14154" y="16437"/>
                    <a:pt x="14154" y="15254"/>
                  </a:cubicBezTo>
                  <a:cubicBezTo>
                    <a:pt x="14154" y="14111"/>
                    <a:pt x="12858" y="13599"/>
                    <a:pt x="9482" y="13165"/>
                  </a:cubicBezTo>
                  <a:cubicBezTo>
                    <a:pt x="3053" y="12416"/>
                    <a:pt x="370" y="10840"/>
                    <a:pt x="370" y="6622"/>
                  </a:cubicBezTo>
                  <a:cubicBezTo>
                    <a:pt x="370" y="2168"/>
                    <a:pt x="5088" y="0"/>
                    <a:pt x="10453" y="0"/>
                  </a:cubicBezTo>
                  <a:cubicBezTo>
                    <a:pt x="16189" y="0"/>
                    <a:pt x="20305" y="1695"/>
                    <a:pt x="20860" y="6543"/>
                  </a:cubicBezTo>
                  <a:lnTo>
                    <a:pt x="13876" y="6543"/>
                  </a:lnTo>
                  <a:cubicBezTo>
                    <a:pt x="13552" y="5045"/>
                    <a:pt x="12581" y="4336"/>
                    <a:pt x="10546" y="4336"/>
                  </a:cubicBezTo>
                  <a:cubicBezTo>
                    <a:pt x="8603" y="4336"/>
                    <a:pt x="7539" y="5085"/>
                    <a:pt x="7539" y="6149"/>
                  </a:cubicBezTo>
                  <a:cubicBezTo>
                    <a:pt x="7539" y="7253"/>
                    <a:pt x="8649" y="7687"/>
                    <a:pt x="11841" y="8041"/>
                  </a:cubicBezTo>
                  <a:cubicBezTo>
                    <a:pt x="18316" y="8750"/>
                    <a:pt x="21600" y="10209"/>
                    <a:pt x="21600" y="14584"/>
                  </a:cubicBezTo>
                  <a:cubicBezTo>
                    <a:pt x="21600" y="19314"/>
                    <a:pt x="17484" y="21600"/>
                    <a:pt x="10916" y="21600"/>
                  </a:cubicBezTo>
                  <a:cubicBezTo>
                    <a:pt x="4163" y="21600"/>
                    <a:pt x="232" y="19117"/>
                    <a:pt x="0" y="14623"/>
                  </a:cubicBezTo>
                  <a:close/>
                  <a:moveTo>
                    <a:pt x="0" y="14623"/>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7" name="AutoShape 54">
              <a:extLst>
                <a:ext uri="{FF2B5EF4-FFF2-40B4-BE49-F238E27FC236}">
                  <a16:creationId xmlns:a16="http://schemas.microsoft.com/office/drawing/2014/main" id="{ED8C7A6B-BB0B-4719-A3E6-1F80FA551C6E}"/>
                </a:ext>
              </a:extLst>
            </p:cNvPr>
            <p:cNvSpPr>
              <a:spLocks/>
            </p:cNvSpPr>
            <p:nvPr/>
          </p:nvSpPr>
          <p:spPr bwMode="auto">
            <a:xfrm>
              <a:off x="5689600" y="11074400"/>
              <a:ext cx="1309688" cy="1538288"/>
            </a:xfrm>
            <a:custGeom>
              <a:avLst/>
              <a:gdLst/>
              <a:ahLst/>
              <a:cxnLst/>
              <a:rect l="0" t="0" r="r" b="b"/>
              <a:pathLst>
                <a:path w="21600" h="21600">
                  <a:moveTo>
                    <a:pt x="0" y="14623"/>
                  </a:moveTo>
                  <a:lnTo>
                    <a:pt x="7123" y="14623"/>
                  </a:lnTo>
                  <a:cubicBezTo>
                    <a:pt x="7400" y="16240"/>
                    <a:pt x="8279" y="17146"/>
                    <a:pt x="10870" y="17146"/>
                  </a:cubicBezTo>
                  <a:cubicBezTo>
                    <a:pt x="13089" y="17146"/>
                    <a:pt x="14154" y="16437"/>
                    <a:pt x="14154" y="15254"/>
                  </a:cubicBezTo>
                  <a:cubicBezTo>
                    <a:pt x="14154" y="14111"/>
                    <a:pt x="12858" y="13599"/>
                    <a:pt x="9482" y="13165"/>
                  </a:cubicBezTo>
                  <a:cubicBezTo>
                    <a:pt x="3053" y="12416"/>
                    <a:pt x="370" y="10840"/>
                    <a:pt x="370" y="6622"/>
                  </a:cubicBezTo>
                  <a:cubicBezTo>
                    <a:pt x="370" y="2168"/>
                    <a:pt x="5088" y="0"/>
                    <a:pt x="10453" y="0"/>
                  </a:cubicBezTo>
                  <a:cubicBezTo>
                    <a:pt x="16189" y="0"/>
                    <a:pt x="20305" y="1695"/>
                    <a:pt x="20860" y="6543"/>
                  </a:cubicBezTo>
                  <a:lnTo>
                    <a:pt x="13876" y="6543"/>
                  </a:lnTo>
                  <a:cubicBezTo>
                    <a:pt x="13552" y="5045"/>
                    <a:pt x="12581" y="4336"/>
                    <a:pt x="10546" y="4336"/>
                  </a:cubicBezTo>
                  <a:cubicBezTo>
                    <a:pt x="8603" y="4336"/>
                    <a:pt x="7539" y="5085"/>
                    <a:pt x="7539" y="6149"/>
                  </a:cubicBezTo>
                  <a:cubicBezTo>
                    <a:pt x="7539" y="7253"/>
                    <a:pt x="8649" y="7687"/>
                    <a:pt x="11841" y="8041"/>
                  </a:cubicBezTo>
                  <a:cubicBezTo>
                    <a:pt x="18316" y="8750"/>
                    <a:pt x="21600" y="10209"/>
                    <a:pt x="21600" y="14584"/>
                  </a:cubicBezTo>
                  <a:cubicBezTo>
                    <a:pt x="21600" y="19314"/>
                    <a:pt x="17484" y="21600"/>
                    <a:pt x="10916" y="21600"/>
                  </a:cubicBezTo>
                  <a:cubicBezTo>
                    <a:pt x="4163" y="21600"/>
                    <a:pt x="232" y="19117"/>
                    <a:pt x="0" y="14623"/>
                  </a:cubicBezTo>
                  <a:close/>
                  <a:moveTo>
                    <a:pt x="0" y="14623"/>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8" name="AutoShape 55">
              <a:extLst>
                <a:ext uri="{FF2B5EF4-FFF2-40B4-BE49-F238E27FC236}">
                  <a16:creationId xmlns:a16="http://schemas.microsoft.com/office/drawing/2014/main" id="{CEC9E09E-089E-495F-882E-8CD32ACC4675}"/>
                </a:ext>
              </a:extLst>
            </p:cNvPr>
            <p:cNvSpPr>
              <a:spLocks/>
            </p:cNvSpPr>
            <p:nvPr/>
          </p:nvSpPr>
          <p:spPr bwMode="auto">
            <a:xfrm>
              <a:off x="7124700" y="10502900"/>
              <a:ext cx="519113" cy="2076450"/>
            </a:xfrm>
            <a:custGeom>
              <a:avLst/>
              <a:gdLst/>
              <a:ahLst/>
              <a:cxnLst/>
              <a:rect l="0" t="0" r="r" b="b"/>
              <a:pathLst>
                <a:path w="21600" h="21600">
                  <a:moveTo>
                    <a:pt x="1168" y="6334"/>
                  </a:moveTo>
                  <a:lnTo>
                    <a:pt x="20550" y="6334"/>
                  </a:lnTo>
                  <a:lnTo>
                    <a:pt x="20550" y="21600"/>
                  </a:lnTo>
                  <a:lnTo>
                    <a:pt x="1168" y="21600"/>
                  </a:lnTo>
                  <a:cubicBezTo>
                    <a:pt x="1168" y="21600"/>
                    <a:pt x="1168" y="6334"/>
                    <a:pt x="1168" y="6334"/>
                  </a:cubicBezTo>
                  <a:close/>
                  <a:moveTo>
                    <a:pt x="0" y="2569"/>
                  </a:moveTo>
                  <a:cubicBezTo>
                    <a:pt x="0" y="1109"/>
                    <a:pt x="4670" y="0"/>
                    <a:pt x="10741" y="0"/>
                  </a:cubicBezTo>
                  <a:cubicBezTo>
                    <a:pt x="16814" y="0"/>
                    <a:pt x="21600" y="1109"/>
                    <a:pt x="21600" y="2569"/>
                  </a:cubicBezTo>
                  <a:cubicBezTo>
                    <a:pt x="21600" y="4028"/>
                    <a:pt x="16814" y="5108"/>
                    <a:pt x="10741" y="5108"/>
                  </a:cubicBezTo>
                  <a:cubicBezTo>
                    <a:pt x="4670" y="5108"/>
                    <a:pt x="0" y="4028"/>
                    <a:pt x="0" y="2569"/>
                  </a:cubicBezTo>
                  <a:close/>
                  <a:moveTo>
                    <a:pt x="0" y="2569"/>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9" name="AutoShape 56">
              <a:extLst>
                <a:ext uri="{FF2B5EF4-FFF2-40B4-BE49-F238E27FC236}">
                  <a16:creationId xmlns:a16="http://schemas.microsoft.com/office/drawing/2014/main" id="{76EEB1E9-F835-481F-9170-45BFAE382BAA}"/>
                </a:ext>
              </a:extLst>
            </p:cNvPr>
            <p:cNvSpPr>
              <a:spLocks/>
            </p:cNvSpPr>
            <p:nvPr/>
          </p:nvSpPr>
          <p:spPr bwMode="auto">
            <a:xfrm>
              <a:off x="7848600" y="10515600"/>
              <a:ext cx="1554163" cy="2097088"/>
            </a:xfrm>
            <a:custGeom>
              <a:avLst/>
              <a:gdLst/>
              <a:ahLst/>
              <a:cxnLst/>
              <a:rect l="0" t="0" r="r" b="b"/>
              <a:pathLst>
                <a:path w="21600" h="21600">
                  <a:moveTo>
                    <a:pt x="15011" y="13793"/>
                  </a:moveTo>
                  <a:lnTo>
                    <a:pt x="15011" y="13562"/>
                  </a:lnTo>
                  <a:cubicBezTo>
                    <a:pt x="15011" y="10757"/>
                    <a:pt x="13295" y="9398"/>
                    <a:pt x="10683" y="9398"/>
                  </a:cubicBezTo>
                  <a:cubicBezTo>
                    <a:pt x="7993" y="9398"/>
                    <a:pt x="6277" y="10815"/>
                    <a:pt x="6277" y="13533"/>
                  </a:cubicBezTo>
                  <a:lnTo>
                    <a:pt x="6277" y="13764"/>
                  </a:lnTo>
                  <a:cubicBezTo>
                    <a:pt x="6277" y="16511"/>
                    <a:pt x="7993" y="17899"/>
                    <a:pt x="10722" y="17899"/>
                  </a:cubicBezTo>
                  <a:cubicBezTo>
                    <a:pt x="13529" y="17899"/>
                    <a:pt x="15011" y="16453"/>
                    <a:pt x="15011" y="13793"/>
                  </a:cubicBezTo>
                  <a:close/>
                  <a:moveTo>
                    <a:pt x="6472" y="18882"/>
                  </a:moveTo>
                  <a:lnTo>
                    <a:pt x="6472" y="21253"/>
                  </a:lnTo>
                  <a:lnTo>
                    <a:pt x="0" y="21253"/>
                  </a:lnTo>
                  <a:lnTo>
                    <a:pt x="0" y="0"/>
                  </a:lnTo>
                  <a:lnTo>
                    <a:pt x="6472" y="0"/>
                  </a:lnTo>
                  <a:lnTo>
                    <a:pt x="6472" y="8415"/>
                  </a:lnTo>
                  <a:cubicBezTo>
                    <a:pt x="7642" y="6969"/>
                    <a:pt x="9825" y="5754"/>
                    <a:pt x="12906" y="5754"/>
                  </a:cubicBezTo>
                  <a:cubicBezTo>
                    <a:pt x="17740" y="5754"/>
                    <a:pt x="21600" y="8443"/>
                    <a:pt x="21600" y="13562"/>
                  </a:cubicBezTo>
                  <a:lnTo>
                    <a:pt x="21600" y="13793"/>
                  </a:lnTo>
                  <a:cubicBezTo>
                    <a:pt x="21600" y="18911"/>
                    <a:pt x="17779" y="21600"/>
                    <a:pt x="12866" y="21600"/>
                  </a:cubicBezTo>
                  <a:cubicBezTo>
                    <a:pt x="9786" y="21600"/>
                    <a:pt x="7525" y="20502"/>
                    <a:pt x="6472" y="18882"/>
                  </a:cubicBezTo>
                  <a:close/>
                  <a:moveTo>
                    <a:pt x="6472" y="18882"/>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40" name="AutoShape 57">
              <a:extLst>
                <a:ext uri="{FF2B5EF4-FFF2-40B4-BE49-F238E27FC236}">
                  <a16:creationId xmlns:a16="http://schemas.microsoft.com/office/drawing/2014/main" id="{1FA17B61-02F5-4843-A14A-D33719E5CF01}"/>
                </a:ext>
              </a:extLst>
            </p:cNvPr>
            <p:cNvSpPr>
              <a:spLocks/>
            </p:cNvSpPr>
            <p:nvPr/>
          </p:nvSpPr>
          <p:spPr bwMode="auto">
            <a:xfrm>
              <a:off x="9575800" y="10515600"/>
              <a:ext cx="461963" cy="2062163"/>
            </a:xfrm>
            <a:custGeom>
              <a:avLst/>
              <a:gdLst/>
              <a:ahLst/>
              <a:cxnLst/>
              <a:rect l="0" t="0" r="r" b="b"/>
              <a:pathLst>
                <a:path w="21600" h="21600">
                  <a:moveTo>
                    <a:pt x="0" y="0"/>
                  </a:moveTo>
                  <a:lnTo>
                    <a:pt x="21600" y="0"/>
                  </a:lnTo>
                  <a:lnTo>
                    <a:pt x="21600" y="21600"/>
                  </a:lnTo>
                  <a:lnTo>
                    <a:pt x="0" y="21600"/>
                  </a:lnTo>
                  <a:cubicBezTo>
                    <a:pt x="0" y="21600"/>
                    <a:pt x="0" y="0"/>
                    <a:pt x="0" y="0"/>
                  </a:cubicBezTo>
                  <a:close/>
                  <a:moveTo>
                    <a:pt x="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41" name="AutoShape 58">
              <a:extLst>
                <a:ext uri="{FF2B5EF4-FFF2-40B4-BE49-F238E27FC236}">
                  <a16:creationId xmlns:a16="http://schemas.microsoft.com/office/drawing/2014/main" id="{D7AF6792-2F4E-48DF-B827-190D9D1EE487}"/>
                </a:ext>
              </a:extLst>
            </p:cNvPr>
            <p:cNvSpPr>
              <a:spLocks/>
            </p:cNvSpPr>
            <p:nvPr/>
          </p:nvSpPr>
          <p:spPr bwMode="auto">
            <a:xfrm>
              <a:off x="10198100" y="11074400"/>
              <a:ext cx="1512888" cy="1538288"/>
            </a:xfrm>
            <a:custGeom>
              <a:avLst/>
              <a:gdLst/>
              <a:ahLst/>
              <a:cxnLst/>
              <a:rect l="0" t="0" r="r" b="b"/>
              <a:pathLst>
                <a:path w="21600" h="21600">
                  <a:moveTo>
                    <a:pt x="15108" y="8514"/>
                  </a:moveTo>
                  <a:cubicBezTo>
                    <a:pt x="14988" y="5794"/>
                    <a:pt x="13585" y="4376"/>
                    <a:pt x="11100" y="4376"/>
                  </a:cubicBezTo>
                  <a:cubicBezTo>
                    <a:pt x="8776" y="4376"/>
                    <a:pt x="7213" y="5873"/>
                    <a:pt x="6813" y="8514"/>
                  </a:cubicBezTo>
                  <a:cubicBezTo>
                    <a:pt x="6813" y="8514"/>
                    <a:pt x="15108" y="8514"/>
                    <a:pt x="15108" y="8514"/>
                  </a:cubicBezTo>
                  <a:close/>
                  <a:moveTo>
                    <a:pt x="0" y="11076"/>
                  </a:moveTo>
                  <a:lnTo>
                    <a:pt x="0" y="10761"/>
                  </a:lnTo>
                  <a:cubicBezTo>
                    <a:pt x="0" y="4179"/>
                    <a:pt x="4849" y="0"/>
                    <a:pt x="11100" y="0"/>
                  </a:cubicBezTo>
                  <a:cubicBezTo>
                    <a:pt x="16711" y="0"/>
                    <a:pt x="21600" y="3153"/>
                    <a:pt x="21600" y="10564"/>
                  </a:cubicBezTo>
                  <a:lnTo>
                    <a:pt x="21600" y="12338"/>
                  </a:lnTo>
                  <a:lnTo>
                    <a:pt x="6732" y="12338"/>
                  </a:lnTo>
                  <a:cubicBezTo>
                    <a:pt x="6933" y="15294"/>
                    <a:pt x="8616" y="17028"/>
                    <a:pt x="11421" y="17028"/>
                  </a:cubicBezTo>
                  <a:cubicBezTo>
                    <a:pt x="13906" y="17028"/>
                    <a:pt x="15028" y="15963"/>
                    <a:pt x="15308" y="14426"/>
                  </a:cubicBezTo>
                  <a:lnTo>
                    <a:pt x="21600" y="14426"/>
                  </a:lnTo>
                  <a:cubicBezTo>
                    <a:pt x="20919" y="18999"/>
                    <a:pt x="17312" y="21600"/>
                    <a:pt x="11181" y="21600"/>
                  </a:cubicBezTo>
                  <a:cubicBezTo>
                    <a:pt x="4729" y="21600"/>
                    <a:pt x="0" y="17738"/>
                    <a:pt x="0" y="11076"/>
                  </a:cubicBezTo>
                  <a:close/>
                  <a:moveTo>
                    <a:pt x="0" y="11076"/>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42" name="AutoShape 59">
              <a:extLst>
                <a:ext uri="{FF2B5EF4-FFF2-40B4-BE49-F238E27FC236}">
                  <a16:creationId xmlns:a16="http://schemas.microsoft.com/office/drawing/2014/main" id="{58DCE6A4-7734-42E5-9B2A-2A39F1D2CCD3}"/>
                </a:ext>
              </a:extLst>
            </p:cNvPr>
            <p:cNvSpPr>
              <a:spLocks/>
            </p:cNvSpPr>
            <p:nvPr/>
          </p:nvSpPr>
          <p:spPr bwMode="auto">
            <a:xfrm>
              <a:off x="11836400" y="12077700"/>
              <a:ext cx="549275" cy="538163"/>
            </a:xfrm>
            <a:custGeom>
              <a:avLst/>
              <a:gdLst/>
              <a:ahLst/>
              <a:cxnLst/>
              <a:rect l="0" t="0" r="r" b="b"/>
              <a:pathLst>
                <a:path w="21600" h="21600">
                  <a:moveTo>
                    <a:pt x="0" y="10801"/>
                  </a:moveTo>
                  <a:cubicBezTo>
                    <a:pt x="0" y="4838"/>
                    <a:pt x="4519" y="0"/>
                    <a:pt x="10690" y="0"/>
                  </a:cubicBezTo>
                  <a:cubicBezTo>
                    <a:pt x="16972" y="0"/>
                    <a:pt x="21600" y="4838"/>
                    <a:pt x="21600" y="10801"/>
                  </a:cubicBezTo>
                  <a:cubicBezTo>
                    <a:pt x="21600" y="16762"/>
                    <a:pt x="16972" y="21600"/>
                    <a:pt x="10690" y="21600"/>
                  </a:cubicBezTo>
                  <a:cubicBezTo>
                    <a:pt x="4519" y="21600"/>
                    <a:pt x="0" y="16762"/>
                    <a:pt x="0" y="10801"/>
                  </a:cubicBezTo>
                  <a:close/>
                  <a:moveTo>
                    <a:pt x="0" y="10801"/>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43" name="AutoShape 60">
              <a:extLst>
                <a:ext uri="{FF2B5EF4-FFF2-40B4-BE49-F238E27FC236}">
                  <a16:creationId xmlns:a16="http://schemas.microsoft.com/office/drawing/2014/main" id="{B35304AA-E820-4F74-8DA7-DD0C368142EB}"/>
                </a:ext>
              </a:extLst>
            </p:cNvPr>
            <p:cNvSpPr>
              <a:spLocks/>
            </p:cNvSpPr>
            <p:nvPr/>
          </p:nvSpPr>
          <p:spPr bwMode="auto">
            <a:xfrm>
              <a:off x="11836400" y="11074400"/>
              <a:ext cx="373063" cy="187325"/>
            </a:xfrm>
            <a:custGeom>
              <a:avLst/>
              <a:gdLst/>
              <a:ahLst/>
              <a:cxnLst/>
              <a:rect l="0" t="0" r="r" b="b"/>
              <a:pathLst>
                <a:path w="21600" h="21600">
                  <a:moveTo>
                    <a:pt x="10379" y="0"/>
                  </a:moveTo>
                  <a:lnTo>
                    <a:pt x="12973" y="0"/>
                  </a:lnTo>
                  <a:lnTo>
                    <a:pt x="16009" y="15160"/>
                  </a:lnTo>
                  <a:lnTo>
                    <a:pt x="18972" y="0"/>
                  </a:lnTo>
                  <a:lnTo>
                    <a:pt x="21600" y="0"/>
                  </a:lnTo>
                  <a:lnTo>
                    <a:pt x="21600" y="21600"/>
                  </a:lnTo>
                  <a:lnTo>
                    <a:pt x="19715" y="21600"/>
                  </a:lnTo>
                  <a:lnTo>
                    <a:pt x="19715" y="4759"/>
                  </a:lnTo>
                  <a:lnTo>
                    <a:pt x="16243" y="21600"/>
                  </a:lnTo>
                  <a:lnTo>
                    <a:pt x="15604" y="21600"/>
                  </a:lnTo>
                  <a:lnTo>
                    <a:pt x="12097" y="4759"/>
                  </a:lnTo>
                  <a:lnTo>
                    <a:pt x="12097" y="21600"/>
                  </a:lnTo>
                  <a:lnTo>
                    <a:pt x="10379" y="21600"/>
                  </a:lnTo>
                  <a:cubicBezTo>
                    <a:pt x="10379" y="21600"/>
                    <a:pt x="10379" y="0"/>
                    <a:pt x="10379" y="0"/>
                  </a:cubicBezTo>
                  <a:close/>
                  <a:moveTo>
                    <a:pt x="3302" y="2953"/>
                  </a:moveTo>
                  <a:lnTo>
                    <a:pt x="0" y="2953"/>
                  </a:lnTo>
                  <a:lnTo>
                    <a:pt x="0" y="0"/>
                  </a:lnTo>
                  <a:lnTo>
                    <a:pt x="8460" y="0"/>
                  </a:lnTo>
                  <a:lnTo>
                    <a:pt x="8460" y="2953"/>
                  </a:lnTo>
                  <a:lnTo>
                    <a:pt x="5190" y="2953"/>
                  </a:lnTo>
                  <a:lnTo>
                    <a:pt x="5190" y="21600"/>
                  </a:lnTo>
                  <a:lnTo>
                    <a:pt x="3302" y="21600"/>
                  </a:lnTo>
                  <a:cubicBezTo>
                    <a:pt x="3302" y="21600"/>
                    <a:pt x="3302" y="2953"/>
                    <a:pt x="3302" y="2953"/>
                  </a:cubicBezTo>
                  <a:close/>
                  <a:moveTo>
                    <a:pt x="3302" y="2953"/>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grpSp>
      <p:cxnSp>
        <p:nvCxnSpPr>
          <p:cNvPr id="47" name="Straight Connector 46">
            <a:extLst>
              <a:ext uri="{FF2B5EF4-FFF2-40B4-BE49-F238E27FC236}">
                <a16:creationId xmlns:a16="http://schemas.microsoft.com/office/drawing/2014/main" id="{9EA166A3-BDB1-4B4C-A691-0975E59F913D}"/>
              </a:ext>
            </a:extLst>
          </p:cNvPr>
          <p:cNvCxnSpPr>
            <a:cxnSpLocks/>
          </p:cNvCxnSpPr>
          <p:nvPr userDrawn="1"/>
        </p:nvCxnSpPr>
        <p:spPr>
          <a:xfrm>
            <a:off x="202791" y="6584457"/>
            <a:ext cx="1181013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Footer Placeholder 50">
            <a:extLst>
              <a:ext uri="{FF2B5EF4-FFF2-40B4-BE49-F238E27FC236}">
                <a16:creationId xmlns:a16="http://schemas.microsoft.com/office/drawing/2014/main" id="{BED14AAE-4404-46FE-A0CF-252B50AD3085}"/>
              </a:ext>
            </a:extLst>
          </p:cNvPr>
          <p:cNvSpPr>
            <a:spLocks noGrp="1"/>
          </p:cNvSpPr>
          <p:nvPr>
            <p:ph type="ftr" sz="quarter" idx="10"/>
          </p:nvPr>
        </p:nvSpPr>
        <p:spPr/>
        <p:txBody>
          <a:bodyPr/>
          <a:lstStyle/>
          <a:p>
            <a:r>
              <a:rPr lang="en-US"/>
              <a:t>SAMPLE FOOTER TEXT</a:t>
            </a:r>
          </a:p>
        </p:txBody>
      </p:sp>
      <p:sp>
        <p:nvSpPr>
          <p:cNvPr id="52" name="Slide Number Placeholder 51">
            <a:extLst>
              <a:ext uri="{FF2B5EF4-FFF2-40B4-BE49-F238E27FC236}">
                <a16:creationId xmlns:a16="http://schemas.microsoft.com/office/drawing/2014/main" id="{0A6D4D00-F599-4B2E-831F-5E94FEDB3EF3}"/>
              </a:ext>
            </a:extLst>
          </p:cNvPr>
          <p:cNvSpPr>
            <a:spLocks noGrp="1"/>
          </p:cNvSpPr>
          <p:nvPr>
            <p:ph type="sldNum" sz="quarter" idx="11"/>
          </p:nvPr>
        </p:nvSpPr>
        <p:spPr/>
        <p:txBody>
          <a:bodyPr/>
          <a:lstStyle/>
          <a:p>
            <a:fld id="{C8C09DA5-8C43-4702-8900-F4900F7A89AE}" type="slidenum">
              <a:rPr lang="en-US" smtClean="0"/>
              <a:pPr/>
              <a:t>‹#›</a:t>
            </a:fld>
            <a:endParaRPr lang="en-US"/>
          </a:p>
        </p:txBody>
      </p:sp>
      <p:sp>
        <p:nvSpPr>
          <p:cNvPr id="55" name="Text Placeholder 18">
            <a:extLst>
              <a:ext uri="{FF2B5EF4-FFF2-40B4-BE49-F238E27FC236}">
                <a16:creationId xmlns:a16="http://schemas.microsoft.com/office/drawing/2014/main" id="{3D6A9FB1-A960-4D28-8782-350767C17841}"/>
              </a:ext>
            </a:extLst>
          </p:cNvPr>
          <p:cNvSpPr txBox="1">
            <a:spLocks/>
          </p:cNvSpPr>
          <p:nvPr userDrawn="1"/>
        </p:nvSpPr>
        <p:spPr>
          <a:xfrm>
            <a:off x="202791" y="6644501"/>
            <a:ext cx="7113587" cy="148983"/>
          </a:xfrm>
          <a:prstGeom prst="rect">
            <a:avLst/>
          </a:prstGeom>
        </p:spPr>
        <p:txBody>
          <a:bodyPr vert="horz" lIns="0" tIns="0" rIns="0" bIns="0" rtlCol="0" anchor="t" anchorCtr="0"/>
          <a:lstStyle>
            <a:defPPr>
              <a:defRPr lang="en-US"/>
            </a:defPPr>
            <a:lvl1pPr>
              <a:defRPr sz="600" cap="all" baseline="0"/>
            </a:lvl1pPr>
            <a:lvl2pPr marL="4572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sz="700" b="1">
                <a:ln>
                  <a:noFill/>
                </a:ln>
                <a:solidFill>
                  <a:schemeClr val="tx1">
                    <a:lumMod val="75000"/>
                    <a:lumOff val="25000"/>
                  </a:schemeClr>
                </a:solidFill>
              </a:rPr>
              <a:t>BEST BUY  </a:t>
            </a:r>
            <a:r>
              <a:rPr lang="en-US" sz="700">
                <a:ln>
                  <a:noFill/>
                </a:ln>
                <a:solidFill>
                  <a:schemeClr val="tx1">
                    <a:lumMod val="75000"/>
                    <a:lumOff val="25000"/>
                  </a:schemeClr>
                </a:solidFill>
              </a:rPr>
              <a:t>INTERNAL USE ONLY. DO NOT COPY, PUBLISH OR DISTRIBUTE. THE MATERIAL IN THIS DOCUMENT IS CONFIDENTIAL TO BEST BUY.</a:t>
            </a:r>
          </a:p>
        </p:txBody>
      </p:sp>
      <p:sp>
        <p:nvSpPr>
          <p:cNvPr id="44" name="Title 1">
            <a:extLst>
              <a:ext uri="{FF2B5EF4-FFF2-40B4-BE49-F238E27FC236}">
                <a16:creationId xmlns:a16="http://schemas.microsoft.com/office/drawing/2014/main" id="{0146603E-19A9-4A14-9A3C-CF0E76561E0B}"/>
              </a:ext>
            </a:extLst>
          </p:cNvPr>
          <p:cNvSpPr>
            <a:spLocks noGrp="1"/>
          </p:cNvSpPr>
          <p:nvPr>
            <p:ph type="ctrTitle" hasCustomPrompt="1"/>
          </p:nvPr>
        </p:nvSpPr>
        <p:spPr>
          <a:xfrm>
            <a:off x="843018" y="3509516"/>
            <a:ext cx="10908337" cy="886397"/>
          </a:xfrm>
          <a:noFill/>
        </p:spPr>
        <p:txBody>
          <a:bodyPr vert="horz" lIns="0" tIns="0" rIns="0" bIns="0" rtlCol="0" anchor="ctr" anchorCtr="0">
            <a:spAutoFit/>
          </a:bodyPr>
          <a:lstStyle>
            <a:lvl1pPr>
              <a:defRPr lang="en-US" sz="7200" dirty="0"/>
            </a:lvl1pPr>
          </a:lstStyle>
          <a:p>
            <a:pPr lvl="0"/>
            <a:r>
              <a:rPr lang="en-US"/>
              <a:t>Click to edit Name or Title</a:t>
            </a:r>
          </a:p>
        </p:txBody>
      </p:sp>
      <p:pic>
        <p:nvPicPr>
          <p:cNvPr id="45" name="Graphic 44">
            <a:extLst>
              <a:ext uri="{FF2B5EF4-FFF2-40B4-BE49-F238E27FC236}">
                <a16:creationId xmlns:a16="http://schemas.microsoft.com/office/drawing/2014/main" id="{DC6A7E89-F63F-40C2-A449-5A6913D1015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31044" y="6187411"/>
            <a:ext cx="560538" cy="327994"/>
          </a:xfrm>
          <a:prstGeom prst="rect">
            <a:avLst/>
          </a:prstGeom>
        </p:spPr>
      </p:pic>
    </p:spTree>
    <p:extLst>
      <p:ext uri="{BB962C8B-B14F-4D97-AF65-F5344CB8AC3E}">
        <p14:creationId xmlns:p14="http://schemas.microsoft.com/office/powerpoint/2010/main" val="2366338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Yellow Thank You">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D98BE-DF4A-4FBD-95F7-4C806A8E7896}"/>
              </a:ext>
            </a:extLst>
          </p:cNvPr>
          <p:cNvSpPr>
            <a:spLocks noGrp="1"/>
          </p:cNvSpPr>
          <p:nvPr>
            <p:ph type="ctrTitle"/>
          </p:nvPr>
        </p:nvSpPr>
        <p:spPr>
          <a:xfrm>
            <a:off x="838200" y="1964187"/>
            <a:ext cx="11010900" cy="2929626"/>
          </a:xfrm>
          <a:noFill/>
        </p:spPr>
        <p:txBody>
          <a:bodyPr vert="horz" lIns="0" tIns="0" rIns="0" bIns="0" rtlCol="0" anchor="ctr" anchorCtr="0">
            <a:noAutofit/>
          </a:bodyPr>
          <a:lstStyle>
            <a:lvl1pPr>
              <a:defRPr lang="en-US" sz="7200" dirty="0">
                <a:solidFill>
                  <a:schemeClr val="bg2"/>
                </a:solidFill>
              </a:defRPr>
            </a:lvl1pPr>
          </a:lstStyle>
          <a:p>
            <a:pPr lvl="0"/>
            <a:r>
              <a:rPr lang="en-US"/>
              <a:t>Click to edit Master title style</a:t>
            </a:r>
          </a:p>
        </p:txBody>
      </p:sp>
      <p:sp>
        <p:nvSpPr>
          <p:cNvPr id="5" name="Footer Placeholder 4">
            <a:extLst>
              <a:ext uri="{FF2B5EF4-FFF2-40B4-BE49-F238E27FC236}">
                <a16:creationId xmlns:a16="http://schemas.microsoft.com/office/drawing/2014/main" id="{52F1C7B1-FF0B-432E-BEF3-A4F425D40064}"/>
              </a:ext>
            </a:extLst>
          </p:cNvPr>
          <p:cNvSpPr>
            <a:spLocks noGrp="1"/>
          </p:cNvSpPr>
          <p:nvPr>
            <p:ph type="ftr" sz="quarter" idx="10"/>
          </p:nvPr>
        </p:nvSpPr>
        <p:spPr/>
        <p:txBody>
          <a:bodyPr/>
          <a:lstStyle>
            <a:lvl1pPr>
              <a:defRPr>
                <a:solidFill>
                  <a:schemeClr val="bg1"/>
                </a:solidFill>
              </a:defRPr>
            </a:lvl1pPr>
          </a:lstStyle>
          <a:p>
            <a:r>
              <a:rPr lang="en-US"/>
              <a:t>SAMPLE FOOTER TEXT</a:t>
            </a:r>
          </a:p>
        </p:txBody>
      </p:sp>
      <p:sp>
        <p:nvSpPr>
          <p:cNvPr id="6" name="Slide Number Placeholder 5">
            <a:extLst>
              <a:ext uri="{FF2B5EF4-FFF2-40B4-BE49-F238E27FC236}">
                <a16:creationId xmlns:a16="http://schemas.microsoft.com/office/drawing/2014/main" id="{A70F4816-1E8E-4305-A4AD-CECB45FDF2F1}"/>
              </a:ext>
            </a:extLst>
          </p:cNvPr>
          <p:cNvSpPr>
            <a:spLocks noGrp="1"/>
          </p:cNvSpPr>
          <p:nvPr>
            <p:ph type="sldNum" sz="quarter" idx="11"/>
          </p:nvPr>
        </p:nvSpPr>
        <p:spPr/>
        <p:txBody>
          <a:bodyPr/>
          <a:lstStyle>
            <a:lvl1pPr>
              <a:defRPr>
                <a:solidFill>
                  <a:schemeClr val="bg1"/>
                </a:solidFill>
              </a:defRPr>
            </a:lvl1pPr>
          </a:lstStyle>
          <a:p>
            <a:fld id="{3C2137ED-1B02-4691-A6FA-8A4730C71FAC}" type="slidenum">
              <a:rPr lang="en-US" smtClean="0"/>
              <a:pPr/>
              <a:t>‹#›</a:t>
            </a:fld>
            <a:endParaRPr lang="en-US"/>
          </a:p>
        </p:txBody>
      </p:sp>
      <p:sp>
        <p:nvSpPr>
          <p:cNvPr id="8" name="Text Placeholder 18">
            <a:extLst>
              <a:ext uri="{FF2B5EF4-FFF2-40B4-BE49-F238E27FC236}">
                <a16:creationId xmlns:a16="http://schemas.microsoft.com/office/drawing/2014/main" id="{576C6D25-0DF0-41A6-AA78-37B0806066E8}"/>
              </a:ext>
            </a:extLst>
          </p:cNvPr>
          <p:cNvSpPr txBox="1">
            <a:spLocks/>
          </p:cNvSpPr>
          <p:nvPr userDrawn="1"/>
        </p:nvSpPr>
        <p:spPr>
          <a:xfrm>
            <a:off x="202791" y="6644501"/>
            <a:ext cx="7113587" cy="148983"/>
          </a:xfrm>
          <a:prstGeom prst="rect">
            <a:avLst/>
          </a:prstGeom>
        </p:spPr>
        <p:txBody>
          <a:bodyPr vert="horz" lIns="0" tIns="0" rIns="0" bIns="0" rtlCol="0" anchor="t" anchorCtr="0"/>
          <a:lstStyle>
            <a:defPPr>
              <a:defRPr lang="en-US"/>
            </a:defPPr>
            <a:lvl1pPr>
              <a:defRPr sz="600" cap="all" baseline="0"/>
            </a:lvl1pPr>
            <a:lvl2pPr marL="4572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sz="700" b="1">
                <a:ln>
                  <a:noFill/>
                </a:ln>
                <a:solidFill>
                  <a:schemeClr val="bg1"/>
                </a:solidFill>
              </a:rPr>
              <a:t>BEST BUY  </a:t>
            </a:r>
            <a:r>
              <a:rPr lang="en-US" sz="700">
                <a:ln>
                  <a:noFill/>
                </a:ln>
                <a:solidFill>
                  <a:schemeClr val="bg1"/>
                </a:solidFill>
              </a:rPr>
              <a:t>INTERNAL USE ONLY. DO NOT COPY, PUBLISH OR DISTRIBUTE. THE MATERIAL IN THIS DOCUMENT IS CONFIDENTIAL TO BEST BUY.</a:t>
            </a:r>
          </a:p>
        </p:txBody>
      </p:sp>
      <p:cxnSp>
        <p:nvCxnSpPr>
          <p:cNvPr id="10" name="Straight Connector 9">
            <a:extLst>
              <a:ext uri="{FF2B5EF4-FFF2-40B4-BE49-F238E27FC236}">
                <a16:creationId xmlns:a16="http://schemas.microsoft.com/office/drawing/2014/main" id="{E04A06DF-E16B-4385-8FBD-AB36FB62836C}"/>
              </a:ext>
            </a:extLst>
          </p:cNvPr>
          <p:cNvCxnSpPr>
            <a:cxnSpLocks/>
          </p:cNvCxnSpPr>
          <p:nvPr userDrawn="1"/>
        </p:nvCxnSpPr>
        <p:spPr>
          <a:xfrm>
            <a:off x="195591" y="6577782"/>
            <a:ext cx="11830342"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F2AB75F2-674F-4F9C-89AD-6B1B501A303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08184" y="6199285"/>
            <a:ext cx="560538" cy="327403"/>
          </a:xfrm>
          <a:prstGeom prst="rect">
            <a:avLst/>
          </a:prstGeom>
        </p:spPr>
      </p:pic>
    </p:spTree>
    <p:extLst>
      <p:ext uri="{BB962C8B-B14F-4D97-AF65-F5344CB8AC3E}">
        <p14:creationId xmlns:p14="http://schemas.microsoft.com/office/powerpoint/2010/main" val="817028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D98BE-DF4A-4FBD-95F7-4C806A8E7896}"/>
              </a:ext>
            </a:extLst>
          </p:cNvPr>
          <p:cNvSpPr>
            <a:spLocks noGrp="1"/>
          </p:cNvSpPr>
          <p:nvPr>
            <p:ph type="ctrTitle" hasCustomPrompt="1"/>
          </p:nvPr>
        </p:nvSpPr>
        <p:spPr>
          <a:xfrm>
            <a:off x="844844" y="3290059"/>
            <a:ext cx="10974911" cy="886397"/>
          </a:xfrm>
          <a:noFill/>
        </p:spPr>
        <p:txBody>
          <a:bodyPr vert="horz" wrap="square" lIns="0" tIns="0" rIns="0" bIns="0" rtlCol="0" anchor="b" anchorCtr="0">
            <a:spAutoFit/>
          </a:bodyPr>
          <a:lstStyle>
            <a:lvl1pPr>
              <a:defRPr lang="en-US" sz="7200" dirty="0"/>
            </a:lvl1pPr>
          </a:lstStyle>
          <a:p>
            <a:pPr lvl="0"/>
            <a:r>
              <a:rPr lang="en-US"/>
              <a:t>Click to edit Name or Title</a:t>
            </a:r>
          </a:p>
        </p:txBody>
      </p:sp>
      <p:sp>
        <p:nvSpPr>
          <p:cNvPr id="3" name="Subtitle 2">
            <a:extLst>
              <a:ext uri="{FF2B5EF4-FFF2-40B4-BE49-F238E27FC236}">
                <a16:creationId xmlns:a16="http://schemas.microsoft.com/office/drawing/2014/main" id="{98FE3FAE-C8B8-455E-8BE0-525D37C19629}"/>
              </a:ext>
            </a:extLst>
          </p:cNvPr>
          <p:cNvSpPr>
            <a:spLocks noGrp="1"/>
          </p:cNvSpPr>
          <p:nvPr>
            <p:ph type="subTitle" idx="1" hasCustomPrompt="1"/>
          </p:nvPr>
        </p:nvSpPr>
        <p:spPr>
          <a:xfrm>
            <a:off x="844775" y="4082583"/>
            <a:ext cx="10986296" cy="443198"/>
          </a:xfrm>
        </p:spPr>
        <p:txBody>
          <a:bodyPr vert="horz" wrap="square" lIns="0" tIns="0" rIns="0" bIns="0" rtlCol="0">
            <a:spAutoFit/>
          </a:bodyPr>
          <a:lstStyle>
            <a:lvl1pPr marL="27432" indent="0">
              <a:spcBef>
                <a:spcPts val="0"/>
              </a:spcBef>
              <a:buNone/>
              <a:defRPr lang="en-US" sz="3200" dirty="0">
                <a:solidFill>
                  <a:schemeClr val="accent1"/>
                </a:solidFill>
              </a:defRPr>
            </a:lvl1pPr>
          </a:lstStyle>
          <a:p>
            <a:pPr marL="484632" lvl="0" indent="-457200"/>
            <a:r>
              <a:rPr lang="en-US"/>
              <a:t>Click to edit Subtitle</a:t>
            </a:r>
          </a:p>
        </p:txBody>
      </p:sp>
      <p:grpSp>
        <p:nvGrpSpPr>
          <p:cNvPr id="13" name="Group 12">
            <a:extLst>
              <a:ext uri="{FF2B5EF4-FFF2-40B4-BE49-F238E27FC236}">
                <a16:creationId xmlns:a16="http://schemas.microsoft.com/office/drawing/2014/main" id="{BC8E2C0F-ECA0-4807-B00F-78E70D4F1B4C}"/>
              </a:ext>
            </a:extLst>
          </p:cNvPr>
          <p:cNvGrpSpPr>
            <a:grpSpLocks noChangeAspect="1"/>
          </p:cNvGrpSpPr>
          <p:nvPr userDrawn="1"/>
        </p:nvGrpSpPr>
        <p:grpSpPr>
          <a:xfrm>
            <a:off x="10657942" y="313144"/>
            <a:ext cx="1229707" cy="1055281"/>
            <a:chOff x="874713" y="2133600"/>
            <a:chExt cx="12747625" cy="10939463"/>
          </a:xfrm>
          <a:solidFill>
            <a:schemeClr val="tx1"/>
          </a:solidFill>
        </p:grpSpPr>
        <p:sp>
          <p:nvSpPr>
            <p:cNvPr id="14" name="AutoShape 31">
              <a:extLst>
                <a:ext uri="{FF2B5EF4-FFF2-40B4-BE49-F238E27FC236}">
                  <a16:creationId xmlns:a16="http://schemas.microsoft.com/office/drawing/2014/main" id="{3A2C9544-B5F6-44D1-A739-F3B6866CD754}"/>
                </a:ext>
              </a:extLst>
            </p:cNvPr>
            <p:cNvSpPr>
              <a:spLocks/>
            </p:cNvSpPr>
            <p:nvPr/>
          </p:nvSpPr>
          <p:spPr bwMode="auto">
            <a:xfrm>
              <a:off x="1054100" y="2159000"/>
              <a:ext cx="1309688" cy="2006600"/>
            </a:xfrm>
            <a:custGeom>
              <a:avLst/>
              <a:gdLst/>
              <a:ahLst/>
              <a:cxnLst/>
              <a:rect l="0" t="0" r="r" b="b"/>
              <a:pathLst>
                <a:path w="21600" h="21600">
                  <a:moveTo>
                    <a:pt x="0" y="0"/>
                  </a:moveTo>
                  <a:lnTo>
                    <a:pt x="8788" y="0"/>
                  </a:lnTo>
                  <a:lnTo>
                    <a:pt x="8788" y="17159"/>
                  </a:lnTo>
                  <a:lnTo>
                    <a:pt x="21600" y="17159"/>
                  </a:lnTo>
                  <a:lnTo>
                    <a:pt x="21600" y="21600"/>
                  </a:lnTo>
                  <a:lnTo>
                    <a:pt x="0" y="21600"/>
                  </a:lnTo>
                  <a:cubicBezTo>
                    <a:pt x="0" y="21600"/>
                    <a:pt x="0" y="0"/>
                    <a:pt x="0" y="0"/>
                  </a:cubicBezTo>
                  <a:close/>
                  <a:moveTo>
                    <a:pt x="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5" name="AutoShape 32">
              <a:extLst>
                <a:ext uri="{FF2B5EF4-FFF2-40B4-BE49-F238E27FC236}">
                  <a16:creationId xmlns:a16="http://schemas.microsoft.com/office/drawing/2014/main" id="{39C0AD25-3E15-4E5F-8632-934DF97B63BA}"/>
                </a:ext>
              </a:extLst>
            </p:cNvPr>
            <p:cNvSpPr>
              <a:spLocks/>
            </p:cNvSpPr>
            <p:nvPr/>
          </p:nvSpPr>
          <p:spPr bwMode="auto">
            <a:xfrm>
              <a:off x="2425700" y="2654300"/>
              <a:ext cx="1512888" cy="1538288"/>
            </a:xfrm>
            <a:custGeom>
              <a:avLst/>
              <a:gdLst/>
              <a:ahLst/>
              <a:cxnLst/>
              <a:rect l="0" t="0" r="r" b="b"/>
              <a:pathLst>
                <a:path w="21600" h="21600">
                  <a:moveTo>
                    <a:pt x="15108" y="8514"/>
                  </a:moveTo>
                  <a:cubicBezTo>
                    <a:pt x="14988" y="5794"/>
                    <a:pt x="13585" y="4375"/>
                    <a:pt x="11100" y="4375"/>
                  </a:cubicBezTo>
                  <a:cubicBezTo>
                    <a:pt x="8776" y="4375"/>
                    <a:pt x="7213" y="5873"/>
                    <a:pt x="6813" y="8514"/>
                  </a:cubicBezTo>
                  <a:cubicBezTo>
                    <a:pt x="6813" y="8514"/>
                    <a:pt x="15108" y="8514"/>
                    <a:pt x="15108" y="8514"/>
                  </a:cubicBezTo>
                  <a:close/>
                  <a:moveTo>
                    <a:pt x="0" y="11076"/>
                  </a:moveTo>
                  <a:lnTo>
                    <a:pt x="0" y="10761"/>
                  </a:lnTo>
                  <a:cubicBezTo>
                    <a:pt x="0" y="4178"/>
                    <a:pt x="4849" y="0"/>
                    <a:pt x="11100" y="0"/>
                  </a:cubicBezTo>
                  <a:cubicBezTo>
                    <a:pt x="16711" y="0"/>
                    <a:pt x="21600" y="3153"/>
                    <a:pt x="21600" y="10563"/>
                  </a:cubicBezTo>
                  <a:lnTo>
                    <a:pt x="21600" y="12337"/>
                  </a:lnTo>
                  <a:lnTo>
                    <a:pt x="6732" y="12337"/>
                  </a:lnTo>
                  <a:cubicBezTo>
                    <a:pt x="6933" y="15293"/>
                    <a:pt x="8616" y="17028"/>
                    <a:pt x="11421" y="17028"/>
                  </a:cubicBezTo>
                  <a:cubicBezTo>
                    <a:pt x="13906" y="17028"/>
                    <a:pt x="15028" y="15964"/>
                    <a:pt x="15308" y="14426"/>
                  </a:cubicBezTo>
                  <a:lnTo>
                    <a:pt x="21600" y="14426"/>
                  </a:lnTo>
                  <a:cubicBezTo>
                    <a:pt x="20919" y="18998"/>
                    <a:pt x="17312" y="21600"/>
                    <a:pt x="11181" y="21600"/>
                  </a:cubicBezTo>
                  <a:cubicBezTo>
                    <a:pt x="4729" y="21600"/>
                    <a:pt x="0" y="17737"/>
                    <a:pt x="0" y="11076"/>
                  </a:cubicBezTo>
                  <a:close/>
                  <a:moveTo>
                    <a:pt x="0" y="11076"/>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6" name="AutoShape 33">
              <a:extLst>
                <a:ext uri="{FF2B5EF4-FFF2-40B4-BE49-F238E27FC236}">
                  <a16:creationId xmlns:a16="http://schemas.microsoft.com/office/drawing/2014/main" id="{D82991FA-1A0F-4FF4-A1EB-32AB6FEDCF98}"/>
                </a:ext>
              </a:extLst>
            </p:cNvPr>
            <p:cNvSpPr>
              <a:spLocks/>
            </p:cNvSpPr>
            <p:nvPr/>
          </p:nvSpPr>
          <p:spPr bwMode="auto">
            <a:xfrm>
              <a:off x="3962400" y="2387600"/>
              <a:ext cx="947738" cy="1808163"/>
            </a:xfrm>
            <a:custGeom>
              <a:avLst/>
              <a:gdLst/>
              <a:ahLst/>
              <a:cxnLst/>
              <a:rect l="0" t="0" r="r" b="b"/>
              <a:pathLst>
                <a:path w="21600" h="21600">
                  <a:moveTo>
                    <a:pt x="4090" y="15764"/>
                  </a:moveTo>
                  <a:lnTo>
                    <a:pt x="4090" y="7547"/>
                  </a:lnTo>
                  <a:lnTo>
                    <a:pt x="0" y="7547"/>
                  </a:lnTo>
                  <a:lnTo>
                    <a:pt x="0" y="3690"/>
                  </a:lnTo>
                  <a:lnTo>
                    <a:pt x="4090" y="3690"/>
                  </a:lnTo>
                  <a:lnTo>
                    <a:pt x="4090" y="0"/>
                  </a:lnTo>
                  <a:lnTo>
                    <a:pt x="14698" y="0"/>
                  </a:lnTo>
                  <a:lnTo>
                    <a:pt x="14698" y="3690"/>
                  </a:lnTo>
                  <a:lnTo>
                    <a:pt x="21472" y="3690"/>
                  </a:lnTo>
                  <a:lnTo>
                    <a:pt x="21472" y="7547"/>
                  </a:lnTo>
                  <a:lnTo>
                    <a:pt x="14698" y="7547"/>
                  </a:lnTo>
                  <a:lnTo>
                    <a:pt x="14698" y="15227"/>
                  </a:lnTo>
                  <a:cubicBezTo>
                    <a:pt x="14698" y="16569"/>
                    <a:pt x="15976" y="17173"/>
                    <a:pt x="18213" y="17173"/>
                  </a:cubicBezTo>
                  <a:cubicBezTo>
                    <a:pt x="19555" y="17173"/>
                    <a:pt x="20514" y="17072"/>
                    <a:pt x="21600" y="16871"/>
                  </a:cubicBezTo>
                  <a:lnTo>
                    <a:pt x="21600" y="21131"/>
                  </a:lnTo>
                  <a:cubicBezTo>
                    <a:pt x="20130" y="21332"/>
                    <a:pt x="18085" y="21600"/>
                    <a:pt x="15465" y="21600"/>
                  </a:cubicBezTo>
                  <a:cubicBezTo>
                    <a:pt x="8180" y="21600"/>
                    <a:pt x="4090" y="19688"/>
                    <a:pt x="4090" y="15764"/>
                  </a:cubicBezTo>
                  <a:close/>
                  <a:moveTo>
                    <a:pt x="4090" y="15764"/>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7" name="AutoShape 34">
              <a:extLst>
                <a:ext uri="{FF2B5EF4-FFF2-40B4-BE49-F238E27FC236}">
                  <a16:creationId xmlns:a16="http://schemas.microsoft.com/office/drawing/2014/main" id="{B8E9BDF1-2AD5-41B9-A5FB-BF49EA7FCCDC}"/>
                </a:ext>
              </a:extLst>
            </p:cNvPr>
            <p:cNvSpPr>
              <a:spLocks/>
            </p:cNvSpPr>
            <p:nvPr/>
          </p:nvSpPr>
          <p:spPr bwMode="auto">
            <a:xfrm>
              <a:off x="5054600" y="2133600"/>
              <a:ext cx="512763" cy="800100"/>
            </a:xfrm>
            <a:custGeom>
              <a:avLst/>
              <a:gdLst/>
              <a:ahLst/>
              <a:cxnLst/>
              <a:rect l="0" t="0" r="r" b="b"/>
              <a:pathLst>
                <a:path w="21600" h="21600">
                  <a:moveTo>
                    <a:pt x="944" y="16598"/>
                  </a:moveTo>
                  <a:cubicBezTo>
                    <a:pt x="6374" y="15764"/>
                    <a:pt x="8852" y="13642"/>
                    <a:pt x="9442" y="11748"/>
                  </a:cubicBezTo>
                  <a:cubicBezTo>
                    <a:pt x="3423" y="11520"/>
                    <a:pt x="0" y="9322"/>
                    <a:pt x="0" y="5911"/>
                  </a:cubicBezTo>
                  <a:cubicBezTo>
                    <a:pt x="0" y="2197"/>
                    <a:pt x="4721" y="0"/>
                    <a:pt x="10387" y="0"/>
                  </a:cubicBezTo>
                  <a:cubicBezTo>
                    <a:pt x="16879" y="0"/>
                    <a:pt x="21600" y="2956"/>
                    <a:pt x="21600" y="7655"/>
                  </a:cubicBezTo>
                  <a:lnTo>
                    <a:pt x="21600" y="8186"/>
                  </a:lnTo>
                  <a:cubicBezTo>
                    <a:pt x="21600" y="14855"/>
                    <a:pt x="14636" y="20236"/>
                    <a:pt x="944" y="21600"/>
                  </a:cubicBezTo>
                  <a:cubicBezTo>
                    <a:pt x="944" y="21600"/>
                    <a:pt x="944" y="16598"/>
                    <a:pt x="944" y="16598"/>
                  </a:cubicBezTo>
                  <a:close/>
                  <a:moveTo>
                    <a:pt x="944" y="16598"/>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8" name="AutoShape 35">
              <a:extLst>
                <a:ext uri="{FF2B5EF4-FFF2-40B4-BE49-F238E27FC236}">
                  <a16:creationId xmlns:a16="http://schemas.microsoft.com/office/drawing/2014/main" id="{CCE48EE1-A0AD-43F9-B1A6-7A2043E4186F}"/>
                </a:ext>
              </a:extLst>
            </p:cNvPr>
            <p:cNvSpPr>
              <a:spLocks/>
            </p:cNvSpPr>
            <p:nvPr/>
          </p:nvSpPr>
          <p:spPr bwMode="auto">
            <a:xfrm>
              <a:off x="5511800" y="2654300"/>
              <a:ext cx="1309688" cy="1538288"/>
            </a:xfrm>
            <a:custGeom>
              <a:avLst/>
              <a:gdLst/>
              <a:ahLst/>
              <a:cxnLst/>
              <a:rect l="0" t="0" r="r" b="b"/>
              <a:pathLst>
                <a:path w="21600" h="21600">
                  <a:moveTo>
                    <a:pt x="0" y="14623"/>
                  </a:moveTo>
                  <a:lnTo>
                    <a:pt x="7123" y="14623"/>
                  </a:lnTo>
                  <a:cubicBezTo>
                    <a:pt x="7400" y="16240"/>
                    <a:pt x="8279" y="17146"/>
                    <a:pt x="10870" y="17146"/>
                  </a:cubicBezTo>
                  <a:cubicBezTo>
                    <a:pt x="13089" y="17146"/>
                    <a:pt x="14154" y="16437"/>
                    <a:pt x="14154" y="15254"/>
                  </a:cubicBezTo>
                  <a:cubicBezTo>
                    <a:pt x="14154" y="14111"/>
                    <a:pt x="12858" y="13598"/>
                    <a:pt x="9482" y="13165"/>
                  </a:cubicBezTo>
                  <a:cubicBezTo>
                    <a:pt x="3053" y="12416"/>
                    <a:pt x="370" y="10839"/>
                    <a:pt x="370" y="6622"/>
                  </a:cubicBezTo>
                  <a:cubicBezTo>
                    <a:pt x="370" y="2168"/>
                    <a:pt x="5088" y="0"/>
                    <a:pt x="10453" y="0"/>
                  </a:cubicBezTo>
                  <a:cubicBezTo>
                    <a:pt x="16189" y="0"/>
                    <a:pt x="20305" y="1695"/>
                    <a:pt x="20860" y="6543"/>
                  </a:cubicBezTo>
                  <a:lnTo>
                    <a:pt x="13876" y="6543"/>
                  </a:lnTo>
                  <a:cubicBezTo>
                    <a:pt x="13552" y="5045"/>
                    <a:pt x="12581" y="4336"/>
                    <a:pt x="10546" y="4336"/>
                  </a:cubicBezTo>
                  <a:cubicBezTo>
                    <a:pt x="8603" y="4336"/>
                    <a:pt x="7539" y="5085"/>
                    <a:pt x="7539" y="6149"/>
                  </a:cubicBezTo>
                  <a:cubicBezTo>
                    <a:pt x="7539" y="7253"/>
                    <a:pt x="8649" y="7686"/>
                    <a:pt x="11841" y="8041"/>
                  </a:cubicBezTo>
                  <a:cubicBezTo>
                    <a:pt x="18316" y="8750"/>
                    <a:pt x="21600" y="10209"/>
                    <a:pt x="21600" y="14584"/>
                  </a:cubicBezTo>
                  <a:cubicBezTo>
                    <a:pt x="21600" y="19314"/>
                    <a:pt x="17484" y="21600"/>
                    <a:pt x="10916" y="21600"/>
                  </a:cubicBezTo>
                  <a:cubicBezTo>
                    <a:pt x="4163" y="21600"/>
                    <a:pt x="231" y="19117"/>
                    <a:pt x="0" y="14623"/>
                  </a:cubicBezTo>
                  <a:close/>
                  <a:moveTo>
                    <a:pt x="0" y="14623"/>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9" name="AutoShape 36">
              <a:extLst>
                <a:ext uri="{FF2B5EF4-FFF2-40B4-BE49-F238E27FC236}">
                  <a16:creationId xmlns:a16="http://schemas.microsoft.com/office/drawing/2014/main" id="{C2E65EF5-BC07-4391-86E5-301CD9047D6B}"/>
                </a:ext>
              </a:extLst>
            </p:cNvPr>
            <p:cNvSpPr>
              <a:spLocks/>
            </p:cNvSpPr>
            <p:nvPr/>
          </p:nvSpPr>
          <p:spPr bwMode="auto">
            <a:xfrm>
              <a:off x="914400" y="5194300"/>
              <a:ext cx="947738" cy="1808163"/>
            </a:xfrm>
            <a:custGeom>
              <a:avLst/>
              <a:gdLst/>
              <a:ahLst/>
              <a:cxnLst/>
              <a:rect l="0" t="0" r="r" b="b"/>
              <a:pathLst>
                <a:path w="21600" h="21600">
                  <a:moveTo>
                    <a:pt x="4090" y="15764"/>
                  </a:moveTo>
                  <a:lnTo>
                    <a:pt x="4090" y="7547"/>
                  </a:lnTo>
                  <a:lnTo>
                    <a:pt x="0" y="7547"/>
                  </a:lnTo>
                  <a:lnTo>
                    <a:pt x="0" y="3690"/>
                  </a:lnTo>
                  <a:lnTo>
                    <a:pt x="4090" y="3690"/>
                  </a:lnTo>
                  <a:lnTo>
                    <a:pt x="4090" y="0"/>
                  </a:lnTo>
                  <a:lnTo>
                    <a:pt x="14698" y="0"/>
                  </a:lnTo>
                  <a:lnTo>
                    <a:pt x="14698" y="3690"/>
                  </a:lnTo>
                  <a:lnTo>
                    <a:pt x="21472" y="3690"/>
                  </a:lnTo>
                  <a:lnTo>
                    <a:pt x="21472" y="7547"/>
                  </a:lnTo>
                  <a:lnTo>
                    <a:pt x="14698" y="7547"/>
                  </a:lnTo>
                  <a:lnTo>
                    <a:pt x="14698" y="15227"/>
                  </a:lnTo>
                  <a:cubicBezTo>
                    <a:pt x="14698" y="16569"/>
                    <a:pt x="15976" y="17173"/>
                    <a:pt x="18213" y="17173"/>
                  </a:cubicBezTo>
                  <a:cubicBezTo>
                    <a:pt x="19555" y="17173"/>
                    <a:pt x="20514" y="17072"/>
                    <a:pt x="21600" y="16871"/>
                  </a:cubicBezTo>
                  <a:lnTo>
                    <a:pt x="21600" y="21131"/>
                  </a:lnTo>
                  <a:cubicBezTo>
                    <a:pt x="20130" y="21332"/>
                    <a:pt x="18085" y="21600"/>
                    <a:pt x="15465" y="21600"/>
                  </a:cubicBezTo>
                  <a:cubicBezTo>
                    <a:pt x="8180" y="21600"/>
                    <a:pt x="4090" y="19688"/>
                    <a:pt x="4090" y="15764"/>
                  </a:cubicBezTo>
                  <a:close/>
                  <a:moveTo>
                    <a:pt x="4090" y="15764"/>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0" name="AutoShape 37">
              <a:extLst>
                <a:ext uri="{FF2B5EF4-FFF2-40B4-BE49-F238E27FC236}">
                  <a16:creationId xmlns:a16="http://schemas.microsoft.com/office/drawing/2014/main" id="{EDBE9A70-8C9B-47D8-AE51-DD9F2DBEDE38}"/>
                </a:ext>
              </a:extLst>
            </p:cNvPr>
            <p:cNvSpPr>
              <a:spLocks/>
            </p:cNvSpPr>
            <p:nvPr/>
          </p:nvSpPr>
          <p:spPr bwMode="auto">
            <a:xfrm>
              <a:off x="1917700" y="5461000"/>
              <a:ext cx="1382713" cy="1538288"/>
            </a:xfrm>
            <a:custGeom>
              <a:avLst/>
              <a:gdLst/>
              <a:ahLst/>
              <a:cxnLst/>
              <a:rect l="0" t="0" r="r" b="b"/>
              <a:pathLst>
                <a:path w="21600" h="21600">
                  <a:moveTo>
                    <a:pt x="14414" y="13874"/>
                  </a:moveTo>
                  <a:lnTo>
                    <a:pt x="14414" y="11273"/>
                  </a:lnTo>
                  <a:cubicBezTo>
                    <a:pt x="13845" y="11746"/>
                    <a:pt x="12881" y="12101"/>
                    <a:pt x="11129" y="12416"/>
                  </a:cubicBezTo>
                  <a:cubicBezTo>
                    <a:pt x="8806" y="12889"/>
                    <a:pt x="7185" y="13598"/>
                    <a:pt x="7185" y="15136"/>
                  </a:cubicBezTo>
                  <a:cubicBezTo>
                    <a:pt x="7185" y="16358"/>
                    <a:pt x="8018" y="17185"/>
                    <a:pt x="10077" y="17185"/>
                  </a:cubicBezTo>
                  <a:cubicBezTo>
                    <a:pt x="12531" y="17185"/>
                    <a:pt x="14414" y="15885"/>
                    <a:pt x="14414" y="13874"/>
                  </a:cubicBezTo>
                  <a:close/>
                  <a:moveTo>
                    <a:pt x="0" y="15609"/>
                  </a:moveTo>
                  <a:cubicBezTo>
                    <a:pt x="0" y="10800"/>
                    <a:pt x="4600" y="9696"/>
                    <a:pt x="10690" y="8790"/>
                  </a:cubicBezTo>
                  <a:cubicBezTo>
                    <a:pt x="13363" y="8396"/>
                    <a:pt x="14371" y="7765"/>
                    <a:pt x="14371" y="6543"/>
                  </a:cubicBezTo>
                  <a:cubicBezTo>
                    <a:pt x="14371" y="5282"/>
                    <a:pt x="13538" y="4533"/>
                    <a:pt x="11216" y="4533"/>
                  </a:cubicBezTo>
                  <a:cubicBezTo>
                    <a:pt x="8938" y="4533"/>
                    <a:pt x="7886" y="5636"/>
                    <a:pt x="7711" y="7095"/>
                  </a:cubicBezTo>
                  <a:lnTo>
                    <a:pt x="832" y="7095"/>
                  </a:lnTo>
                  <a:cubicBezTo>
                    <a:pt x="1270" y="2247"/>
                    <a:pt x="5564" y="0"/>
                    <a:pt x="11567" y="0"/>
                  </a:cubicBezTo>
                  <a:cubicBezTo>
                    <a:pt x="17613" y="0"/>
                    <a:pt x="21600" y="2247"/>
                    <a:pt x="21600" y="7450"/>
                  </a:cubicBezTo>
                  <a:lnTo>
                    <a:pt x="21600" y="21127"/>
                  </a:lnTo>
                  <a:lnTo>
                    <a:pt x="14590" y="21127"/>
                  </a:lnTo>
                  <a:lnTo>
                    <a:pt x="14590" y="18644"/>
                  </a:lnTo>
                  <a:cubicBezTo>
                    <a:pt x="13363" y="20221"/>
                    <a:pt x="11391" y="21600"/>
                    <a:pt x="7711" y="21600"/>
                  </a:cubicBezTo>
                  <a:cubicBezTo>
                    <a:pt x="3549" y="21600"/>
                    <a:pt x="0" y="19787"/>
                    <a:pt x="0" y="15609"/>
                  </a:cubicBezTo>
                  <a:close/>
                  <a:moveTo>
                    <a:pt x="0" y="15609"/>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1" name="AutoShape 38">
              <a:extLst>
                <a:ext uri="{FF2B5EF4-FFF2-40B4-BE49-F238E27FC236}">
                  <a16:creationId xmlns:a16="http://schemas.microsoft.com/office/drawing/2014/main" id="{99DB4D65-C1B7-4A9B-B42A-3CC7136130A2}"/>
                </a:ext>
              </a:extLst>
            </p:cNvPr>
            <p:cNvSpPr>
              <a:spLocks/>
            </p:cNvSpPr>
            <p:nvPr/>
          </p:nvSpPr>
          <p:spPr bwMode="auto">
            <a:xfrm>
              <a:off x="3530600" y="4902200"/>
              <a:ext cx="461963" cy="2062163"/>
            </a:xfrm>
            <a:custGeom>
              <a:avLst/>
              <a:gdLst/>
              <a:ahLst/>
              <a:cxnLst/>
              <a:rect l="0" t="0" r="r" b="b"/>
              <a:pathLst>
                <a:path w="21600" h="21600">
                  <a:moveTo>
                    <a:pt x="0" y="0"/>
                  </a:moveTo>
                  <a:lnTo>
                    <a:pt x="21600" y="0"/>
                  </a:lnTo>
                  <a:lnTo>
                    <a:pt x="21600" y="21600"/>
                  </a:lnTo>
                  <a:lnTo>
                    <a:pt x="0" y="21600"/>
                  </a:lnTo>
                  <a:cubicBezTo>
                    <a:pt x="0" y="21600"/>
                    <a:pt x="0" y="0"/>
                    <a:pt x="0" y="0"/>
                  </a:cubicBezTo>
                  <a:close/>
                  <a:moveTo>
                    <a:pt x="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2" name="AutoShape 39">
              <a:extLst>
                <a:ext uri="{FF2B5EF4-FFF2-40B4-BE49-F238E27FC236}">
                  <a16:creationId xmlns:a16="http://schemas.microsoft.com/office/drawing/2014/main" id="{2F7D8AB1-1210-4347-A589-CB3DCD71D9F2}"/>
                </a:ext>
              </a:extLst>
            </p:cNvPr>
            <p:cNvSpPr>
              <a:spLocks/>
            </p:cNvSpPr>
            <p:nvPr/>
          </p:nvSpPr>
          <p:spPr bwMode="auto">
            <a:xfrm>
              <a:off x="4229100" y="4902200"/>
              <a:ext cx="1419225" cy="2062163"/>
            </a:xfrm>
            <a:custGeom>
              <a:avLst/>
              <a:gdLst/>
              <a:ahLst/>
              <a:cxnLst/>
              <a:rect l="0" t="0" r="r" b="b"/>
              <a:pathLst>
                <a:path w="21600" h="21600">
                  <a:moveTo>
                    <a:pt x="0" y="0"/>
                  </a:moveTo>
                  <a:lnTo>
                    <a:pt x="7086" y="0"/>
                  </a:lnTo>
                  <a:lnTo>
                    <a:pt x="7086" y="12461"/>
                  </a:lnTo>
                  <a:lnTo>
                    <a:pt x="13532" y="6230"/>
                  </a:lnTo>
                  <a:lnTo>
                    <a:pt x="20960" y="6230"/>
                  </a:lnTo>
                  <a:lnTo>
                    <a:pt x="13319" y="13166"/>
                  </a:lnTo>
                  <a:lnTo>
                    <a:pt x="21600" y="21600"/>
                  </a:lnTo>
                  <a:lnTo>
                    <a:pt x="13617" y="21600"/>
                  </a:lnTo>
                  <a:lnTo>
                    <a:pt x="7086" y="14694"/>
                  </a:lnTo>
                  <a:lnTo>
                    <a:pt x="7086" y="21600"/>
                  </a:lnTo>
                  <a:lnTo>
                    <a:pt x="0" y="21600"/>
                  </a:lnTo>
                  <a:cubicBezTo>
                    <a:pt x="0" y="21600"/>
                    <a:pt x="0" y="0"/>
                    <a:pt x="0" y="0"/>
                  </a:cubicBezTo>
                  <a:close/>
                  <a:moveTo>
                    <a:pt x="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3" name="AutoShape 40">
              <a:extLst>
                <a:ext uri="{FF2B5EF4-FFF2-40B4-BE49-F238E27FC236}">
                  <a16:creationId xmlns:a16="http://schemas.microsoft.com/office/drawing/2014/main" id="{2614580D-E835-453E-A2BE-5C799065FC18}"/>
                </a:ext>
              </a:extLst>
            </p:cNvPr>
            <p:cNvSpPr>
              <a:spLocks/>
            </p:cNvSpPr>
            <p:nvPr/>
          </p:nvSpPr>
          <p:spPr bwMode="auto">
            <a:xfrm>
              <a:off x="6146800" y="5461000"/>
              <a:ext cx="1382713" cy="1538288"/>
            </a:xfrm>
            <a:custGeom>
              <a:avLst/>
              <a:gdLst/>
              <a:ahLst/>
              <a:cxnLst/>
              <a:rect l="0" t="0" r="r" b="b"/>
              <a:pathLst>
                <a:path w="21600" h="21600">
                  <a:moveTo>
                    <a:pt x="14414" y="13874"/>
                  </a:moveTo>
                  <a:lnTo>
                    <a:pt x="14414" y="11273"/>
                  </a:lnTo>
                  <a:cubicBezTo>
                    <a:pt x="13845" y="11746"/>
                    <a:pt x="12881" y="12101"/>
                    <a:pt x="11129" y="12416"/>
                  </a:cubicBezTo>
                  <a:cubicBezTo>
                    <a:pt x="8806" y="12889"/>
                    <a:pt x="7185" y="13598"/>
                    <a:pt x="7185" y="15136"/>
                  </a:cubicBezTo>
                  <a:cubicBezTo>
                    <a:pt x="7185" y="16358"/>
                    <a:pt x="8018" y="17185"/>
                    <a:pt x="10077" y="17185"/>
                  </a:cubicBezTo>
                  <a:cubicBezTo>
                    <a:pt x="12531" y="17185"/>
                    <a:pt x="14414" y="15885"/>
                    <a:pt x="14414" y="13874"/>
                  </a:cubicBezTo>
                  <a:close/>
                  <a:moveTo>
                    <a:pt x="0" y="15609"/>
                  </a:moveTo>
                  <a:cubicBezTo>
                    <a:pt x="0" y="10800"/>
                    <a:pt x="4600" y="9696"/>
                    <a:pt x="10690" y="8790"/>
                  </a:cubicBezTo>
                  <a:cubicBezTo>
                    <a:pt x="13363" y="8396"/>
                    <a:pt x="14371" y="7765"/>
                    <a:pt x="14371" y="6543"/>
                  </a:cubicBezTo>
                  <a:cubicBezTo>
                    <a:pt x="14371" y="5282"/>
                    <a:pt x="13538" y="4533"/>
                    <a:pt x="11216" y="4533"/>
                  </a:cubicBezTo>
                  <a:cubicBezTo>
                    <a:pt x="8938" y="4533"/>
                    <a:pt x="7886" y="5636"/>
                    <a:pt x="7711" y="7095"/>
                  </a:cubicBezTo>
                  <a:lnTo>
                    <a:pt x="832" y="7095"/>
                  </a:lnTo>
                  <a:cubicBezTo>
                    <a:pt x="1270" y="2247"/>
                    <a:pt x="5564" y="0"/>
                    <a:pt x="11567" y="0"/>
                  </a:cubicBezTo>
                  <a:cubicBezTo>
                    <a:pt x="17613" y="0"/>
                    <a:pt x="21600" y="2247"/>
                    <a:pt x="21600" y="7450"/>
                  </a:cubicBezTo>
                  <a:lnTo>
                    <a:pt x="21600" y="21127"/>
                  </a:lnTo>
                  <a:lnTo>
                    <a:pt x="14590" y="21127"/>
                  </a:lnTo>
                  <a:lnTo>
                    <a:pt x="14590" y="18644"/>
                  </a:lnTo>
                  <a:cubicBezTo>
                    <a:pt x="13363" y="20221"/>
                    <a:pt x="11391" y="21600"/>
                    <a:pt x="7711" y="21600"/>
                  </a:cubicBezTo>
                  <a:cubicBezTo>
                    <a:pt x="3549" y="21600"/>
                    <a:pt x="0" y="19787"/>
                    <a:pt x="0" y="15609"/>
                  </a:cubicBezTo>
                  <a:close/>
                  <a:moveTo>
                    <a:pt x="0" y="15609"/>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4" name="AutoShape 41">
              <a:extLst>
                <a:ext uri="{FF2B5EF4-FFF2-40B4-BE49-F238E27FC236}">
                  <a16:creationId xmlns:a16="http://schemas.microsoft.com/office/drawing/2014/main" id="{F469955A-20E0-4748-ADAC-3EF83696B968}"/>
                </a:ext>
              </a:extLst>
            </p:cNvPr>
            <p:cNvSpPr>
              <a:spLocks/>
            </p:cNvSpPr>
            <p:nvPr/>
          </p:nvSpPr>
          <p:spPr bwMode="auto">
            <a:xfrm>
              <a:off x="7747000" y="4902200"/>
              <a:ext cx="1554163" cy="2097088"/>
            </a:xfrm>
            <a:custGeom>
              <a:avLst/>
              <a:gdLst/>
              <a:ahLst/>
              <a:cxnLst/>
              <a:rect l="0" t="0" r="r" b="b"/>
              <a:pathLst>
                <a:path w="21600" h="21600">
                  <a:moveTo>
                    <a:pt x="15011" y="13793"/>
                  </a:moveTo>
                  <a:lnTo>
                    <a:pt x="15011" y="13561"/>
                  </a:lnTo>
                  <a:cubicBezTo>
                    <a:pt x="15011" y="10757"/>
                    <a:pt x="13295" y="9398"/>
                    <a:pt x="10683" y="9398"/>
                  </a:cubicBezTo>
                  <a:cubicBezTo>
                    <a:pt x="7993" y="9398"/>
                    <a:pt x="6277" y="10814"/>
                    <a:pt x="6277" y="13533"/>
                  </a:cubicBezTo>
                  <a:lnTo>
                    <a:pt x="6277" y="13764"/>
                  </a:lnTo>
                  <a:cubicBezTo>
                    <a:pt x="6277" y="16511"/>
                    <a:pt x="7993" y="17899"/>
                    <a:pt x="10722" y="17899"/>
                  </a:cubicBezTo>
                  <a:cubicBezTo>
                    <a:pt x="13529" y="17899"/>
                    <a:pt x="15011" y="16453"/>
                    <a:pt x="15011" y="13793"/>
                  </a:cubicBezTo>
                  <a:close/>
                  <a:moveTo>
                    <a:pt x="6472" y="18882"/>
                  </a:moveTo>
                  <a:lnTo>
                    <a:pt x="6472" y="21253"/>
                  </a:lnTo>
                  <a:lnTo>
                    <a:pt x="0" y="21253"/>
                  </a:lnTo>
                  <a:lnTo>
                    <a:pt x="0" y="0"/>
                  </a:lnTo>
                  <a:lnTo>
                    <a:pt x="6472" y="0"/>
                  </a:lnTo>
                  <a:lnTo>
                    <a:pt x="6472" y="8415"/>
                  </a:lnTo>
                  <a:cubicBezTo>
                    <a:pt x="7642" y="6969"/>
                    <a:pt x="9825" y="5754"/>
                    <a:pt x="12906" y="5754"/>
                  </a:cubicBezTo>
                  <a:cubicBezTo>
                    <a:pt x="17740" y="5754"/>
                    <a:pt x="21600" y="8443"/>
                    <a:pt x="21600" y="13561"/>
                  </a:cubicBezTo>
                  <a:lnTo>
                    <a:pt x="21600" y="13793"/>
                  </a:lnTo>
                  <a:cubicBezTo>
                    <a:pt x="21600" y="18911"/>
                    <a:pt x="17779" y="21600"/>
                    <a:pt x="12866" y="21600"/>
                  </a:cubicBezTo>
                  <a:cubicBezTo>
                    <a:pt x="9786" y="21600"/>
                    <a:pt x="7525" y="20501"/>
                    <a:pt x="6472" y="18882"/>
                  </a:cubicBezTo>
                  <a:close/>
                  <a:moveTo>
                    <a:pt x="6472" y="18882"/>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5" name="AutoShape 42">
              <a:extLst>
                <a:ext uri="{FF2B5EF4-FFF2-40B4-BE49-F238E27FC236}">
                  <a16:creationId xmlns:a16="http://schemas.microsoft.com/office/drawing/2014/main" id="{896D7F85-6DE4-481F-9655-AD4EE789C8A0}"/>
                </a:ext>
              </a:extLst>
            </p:cNvPr>
            <p:cNvSpPr>
              <a:spLocks/>
            </p:cNvSpPr>
            <p:nvPr/>
          </p:nvSpPr>
          <p:spPr bwMode="auto">
            <a:xfrm>
              <a:off x="9398000" y="5461000"/>
              <a:ext cx="1582738" cy="1538288"/>
            </a:xfrm>
            <a:custGeom>
              <a:avLst/>
              <a:gdLst/>
              <a:ahLst/>
              <a:cxnLst/>
              <a:rect l="0" t="0" r="r" b="b"/>
              <a:pathLst>
                <a:path w="21600" h="21600">
                  <a:moveTo>
                    <a:pt x="15128" y="10958"/>
                  </a:moveTo>
                  <a:lnTo>
                    <a:pt x="15128" y="10642"/>
                  </a:lnTo>
                  <a:cubicBezTo>
                    <a:pt x="15128" y="7016"/>
                    <a:pt x="13596" y="4927"/>
                    <a:pt x="10838" y="4927"/>
                  </a:cubicBezTo>
                  <a:cubicBezTo>
                    <a:pt x="8042" y="4927"/>
                    <a:pt x="6472" y="6937"/>
                    <a:pt x="6472" y="10563"/>
                  </a:cubicBezTo>
                  <a:lnTo>
                    <a:pt x="6472" y="10879"/>
                  </a:lnTo>
                  <a:cubicBezTo>
                    <a:pt x="6472" y="14584"/>
                    <a:pt x="8004" y="16673"/>
                    <a:pt x="10838" y="16673"/>
                  </a:cubicBezTo>
                  <a:cubicBezTo>
                    <a:pt x="13596" y="16673"/>
                    <a:pt x="15128" y="14544"/>
                    <a:pt x="15128" y="10958"/>
                  </a:cubicBezTo>
                  <a:close/>
                  <a:moveTo>
                    <a:pt x="0" y="11076"/>
                  </a:moveTo>
                  <a:lnTo>
                    <a:pt x="0" y="10761"/>
                  </a:lnTo>
                  <a:cubicBezTo>
                    <a:pt x="0" y="4178"/>
                    <a:pt x="4672" y="0"/>
                    <a:pt x="10838" y="0"/>
                  </a:cubicBezTo>
                  <a:cubicBezTo>
                    <a:pt x="16927" y="0"/>
                    <a:pt x="21600" y="4060"/>
                    <a:pt x="21600" y="10563"/>
                  </a:cubicBezTo>
                  <a:lnTo>
                    <a:pt x="21600" y="10879"/>
                  </a:lnTo>
                  <a:cubicBezTo>
                    <a:pt x="21600" y="17540"/>
                    <a:pt x="16889" y="21600"/>
                    <a:pt x="10800" y="21600"/>
                  </a:cubicBezTo>
                  <a:cubicBezTo>
                    <a:pt x="4672" y="21600"/>
                    <a:pt x="0" y="17658"/>
                    <a:pt x="0" y="11076"/>
                  </a:cubicBezTo>
                  <a:close/>
                  <a:moveTo>
                    <a:pt x="0" y="11076"/>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6" name="AutoShape 43">
              <a:extLst>
                <a:ext uri="{FF2B5EF4-FFF2-40B4-BE49-F238E27FC236}">
                  <a16:creationId xmlns:a16="http://schemas.microsoft.com/office/drawing/2014/main" id="{3FBDD8C8-2A2C-488B-B85D-B255B1F2F021}"/>
                </a:ext>
              </a:extLst>
            </p:cNvPr>
            <p:cNvSpPr>
              <a:spLocks/>
            </p:cNvSpPr>
            <p:nvPr/>
          </p:nvSpPr>
          <p:spPr bwMode="auto">
            <a:xfrm>
              <a:off x="11125200" y="5499100"/>
              <a:ext cx="1428750" cy="1501775"/>
            </a:xfrm>
            <a:custGeom>
              <a:avLst/>
              <a:gdLst/>
              <a:ahLst/>
              <a:cxnLst/>
              <a:rect l="0" t="0" r="r" b="b"/>
              <a:pathLst>
                <a:path w="21600" h="21600">
                  <a:moveTo>
                    <a:pt x="0" y="13727"/>
                  </a:moveTo>
                  <a:lnTo>
                    <a:pt x="0" y="0"/>
                  </a:lnTo>
                  <a:lnTo>
                    <a:pt x="7045" y="0"/>
                  </a:lnTo>
                  <a:lnTo>
                    <a:pt x="7045" y="12677"/>
                  </a:lnTo>
                  <a:cubicBezTo>
                    <a:pt x="7045" y="15261"/>
                    <a:pt x="8105" y="16472"/>
                    <a:pt x="10439" y="16472"/>
                  </a:cubicBezTo>
                  <a:cubicBezTo>
                    <a:pt x="12858" y="16472"/>
                    <a:pt x="14556" y="15100"/>
                    <a:pt x="14556" y="12233"/>
                  </a:cubicBezTo>
                  <a:lnTo>
                    <a:pt x="14556" y="0"/>
                  </a:lnTo>
                  <a:lnTo>
                    <a:pt x="21600" y="0"/>
                  </a:lnTo>
                  <a:lnTo>
                    <a:pt x="21600" y="21115"/>
                  </a:lnTo>
                  <a:lnTo>
                    <a:pt x="14556" y="21115"/>
                  </a:lnTo>
                  <a:lnTo>
                    <a:pt x="14556" y="17845"/>
                  </a:lnTo>
                  <a:cubicBezTo>
                    <a:pt x="13367" y="19985"/>
                    <a:pt x="11161" y="21600"/>
                    <a:pt x="7511" y="21600"/>
                  </a:cubicBezTo>
                  <a:cubicBezTo>
                    <a:pt x="3183" y="21600"/>
                    <a:pt x="0" y="19097"/>
                    <a:pt x="0" y="13727"/>
                  </a:cubicBezTo>
                  <a:close/>
                  <a:moveTo>
                    <a:pt x="0" y="13727"/>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7" name="AutoShape 44">
              <a:extLst>
                <a:ext uri="{FF2B5EF4-FFF2-40B4-BE49-F238E27FC236}">
                  <a16:creationId xmlns:a16="http://schemas.microsoft.com/office/drawing/2014/main" id="{7AE7B988-F203-4B08-83EC-A7E857709520}"/>
                </a:ext>
              </a:extLst>
            </p:cNvPr>
            <p:cNvSpPr>
              <a:spLocks/>
            </p:cNvSpPr>
            <p:nvPr/>
          </p:nvSpPr>
          <p:spPr bwMode="auto">
            <a:xfrm>
              <a:off x="12674600" y="5194300"/>
              <a:ext cx="947738" cy="1808163"/>
            </a:xfrm>
            <a:custGeom>
              <a:avLst/>
              <a:gdLst/>
              <a:ahLst/>
              <a:cxnLst/>
              <a:rect l="0" t="0" r="r" b="b"/>
              <a:pathLst>
                <a:path w="21600" h="21600">
                  <a:moveTo>
                    <a:pt x="4090" y="15764"/>
                  </a:moveTo>
                  <a:lnTo>
                    <a:pt x="4090" y="7547"/>
                  </a:lnTo>
                  <a:lnTo>
                    <a:pt x="0" y="7547"/>
                  </a:lnTo>
                  <a:lnTo>
                    <a:pt x="0" y="3690"/>
                  </a:lnTo>
                  <a:lnTo>
                    <a:pt x="4090" y="3690"/>
                  </a:lnTo>
                  <a:lnTo>
                    <a:pt x="4090" y="0"/>
                  </a:lnTo>
                  <a:lnTo>
                    <a:pt x="14698" y="0"/>
                  </a:lnTo>
                  <a:lnTo>
                    <a:pt x="14698" y="3690"/>
                  </a:lnTo>
                  <a:lnTo>
                    <a:pt x="21472" y="3690"/>
                  </a:lnTo>
                  <a:lnTo>
                    <a:pt x="21472" y="7547"/>
                  </a:lnTo>
                  <a:lnTo>
                    <a:pt x="14698" y="7547"/>
                  </a:lnTo>
                  <a:lnTo>
                    <a:pt x="14698" y="15227"/>
                  </a:lnTo>
                  <a:cubicBezTo>
                    <a:pt x="14698" y="16569"/>
                    <a:pt x="15976" y="17173"/>
                    <a:pt x="18213" y="17173"/>
                  </a:cubicBezTo>
                  <a:cubicBezTo>
                    <a:pt x="19555" y="17173"/>
                    <a:pt x="20514" y="17072"/>
                    <a:pt x="21600" y="16871"/>
                  </a:cubicBezTo>
                  <a:lnTo>
                    <a:pt x="21600" y="21131"/>
                  </a:lnTo>
                  <a:cubicBezTo>
                    <a:pt x="20130" y="21332"/>
                    <a:pt x="18085" y="21600"/>
                    <a:pt x="15465" y="21600"/>
                  </a:cubicBezTo>
                  <a:cubicBezTo>
                    <a:pt x="8180" y="21600"/>
                    <a:pt x="4090" y="19688"/>
                    <a:pt x="4090" y="15764"/>
                  </a:cubicBezTo>
                  <a:close/>
                  <a:moveTo>
                    <a:pt x="4090" y="15764"/>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8" name="AutoShape 45">
              <a:extLst>
                <a:ext uri="{FF2B5EF4-FFF2-40B4-BE49-F238E27FC236}">
                  <a16:creationId xmlns:a16="http://schemas.microsoft.com/office/drawing/2014/main" id="{72594E18-1279-41D8-AE1A-58B03F205C74}"/>
                </a:ext>
              </a:extLst>
            </p:cNvPr>
            <p:cNvSpPr>
              <a:spLocks/>
            </p:cNvSpPr>
            <p:nvPr/>
          </p:nvSpPr>
          <p:spPr bwMode="auto">
            <a:xfrm>
              <a:off x="874713" y="8305800"/>
              <a:ext cx="2292350" cy="1468438"/>
            </a:xfrm>
            <a:custGeom>
              <a:avLst/>
              <a:gdLst/>
              <a:ahLst/>
              <a:cxnLst/>
              <a:rect l="0" t="0" r="r" b="b"/>
              <a:pathLst>
                <a:path w="21600" h="21600">
                  <a:moveTo>
                    <a:pt x="0" y="0"/>
                  </a:moveTo>
                  <a:lnTo>
                    <a:pt x="4606" y="0"/>
                  </a:lnTo>
                  <a:lnTo>
                    <a:pt x="6803" y="13546"/>
                  </a:lnTo>
                  <a:lnTo>
                    <a:pt x="9265" y="0"/>
                  </a:lnTo>
                  <a:lnTo>
                    <a:pt x="12812" y="0"/>
                  </a:lnTo>
                  <a:lnTo>
                    <a:pt x="15035" y="13546"/>
                  </a:lnTo>
                  <a:lnTo>
                    <a:pt x="17418" y="0"/>
                  </a:lnTo>
                  <a:lnTo>
                    <a:pt x="21600" y="0"/>
                  </a:lnTo>
                  <a:lnTo>
                    <a:pt x="17232" y="21600"/>
                  </a:lnTo>
                  <a:lnTo>
                    <a:pt x="12970" y="21600"/>
                  </a:lnTo>
                  <a:lnTo>
                    <a:pt x="10800" y="8962"/>
                  </a:lnTo>
                  <a:lnTo>
                    <a:pt x="8524" y="21600"/>
                  </a:lnTo>
                  <a:lnTo>
                    <a:pt x="4209" y="21600"/>
                  </a:lnTo>
                  <a:cubicBezTo>
                    <a:pt x="4209" y="21600"/>
                    <a:pt x="0" y="0"/>
                    <a:pt x="0" y="0"/>
                  </a:cubicBezTo>
                  <a:close/>
                  <a:moveTo>
                    <a:pt x="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9" name="AutoShape 46">
              <a:extLst>
                <a:ext uri="{FF2B5EF4-FFF2-40B4-BE49-F238E27FC236}">
                  <a16:creationId xmlns:a16="http://schemas.microsoft.com/office/drawing/2014/main" id="{0F80056F-20B8-4658-8FCA-40C936DB21A3}"/>
                </a:ext>
              </a:extLst>
            </p:cNvPr>
            <p:cNvSpPr>
              <a:spLocks/>
            </p:cNvSpPr>
            <p:nvPr/>
          </p:nvSpPr>
          <p:spPr bwMode="auto">
            <a:xfrm>
              <a:off x="3249613" y="7708900"/>
              <a:ext cx="1433512" cy="2062163"/>
            </a:xfrm>
            <a:custGeom>
              <a:avLst/>
              <a:gdLst/>
              <a:ahLst/>
              <a:cxnLst/>
              <a:rect l="0" t="0" r="r" b="b"/>
              <a:pathLst>
                <a:path w="21600" h="21600">
                  <a:moveTo>
                    <a:pt x="0" y="0"/>
                  </a:moveTo>
                  <a:lnTo>
                    <a:pt x="7030" y="0"/>
                  </a:lnTo>
                  <a:lnTo>
                    <a:pt x="7030" y="8699"/>
                  </a:lnTo>
                  <a:cubicBezTo>
                    <a:pt x="8174" y="7141"/>
                    <a:pt x="10631" y="5848"/>
                    <a:pt x="14273" y="5848"/>
                  </a:cubicBezTo>
                  <a:cubicBezTo>
                    <a:pt x="18593" y="5848"/>
                    <a:pt x="21600" y="7670"/>
                    <a:pt x="21600" y="11696"/>
                  </a:cubicBezTo>
                  <a:lnTo>
                    <a:pt x="21600" y="21600"/>
                  </a:lnTo>
                  <a:lnTo>
                    <a:pt x="14570" y="21600"/>
                  </a:lnTo>
                  <a:lnTo>
                    <a:pt x="14570" y="12578"/>
                  </a:lnTo>
                  <a:cubicBezTo>
                    <a:pt x="14570" y="10697"/>
                    <a:pt x="13511" y="9816"/>
                    <a:pt x="11139" y="9816"/>
                  </a:cubicBezTo>
                  <a:cubicBezTo>
                    <a:pt x="8767" y="9816"/>
                    <a:pt x="7030" y="10815"/>
                    <a:pt x="7030" y="12901"/>
                  </a:cubicBezTo>
                  <a:lnTo>
                    <a:pt x="7030" y="21600"/>
                  </a:lnTo>
                  <a:lnTo>
                    <a:pt x="0" y="21600"/>
                  </a:lnTo>
                  <a:cubicBezTo>
                    <a:pt x="0" y="21600"/>
                    <a:pt x="0" y="0"/>
                    <a:pt x="0" y="0"/>
                  </a:cubicBezTo>
                  <a:close/>
                  <a:moveTo>
                    <a:pt x="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0" name="AutoShape 47">
              <a:extLst>
                <a:ext uri="{FF2B5EF4-FFF2-40B4-BE49-F238E27FC236}">
                  <a16:creationId xmlns:a16="http://schemas.microsoft.com/office/drawing/2014/main" id="{6B564E43-D579-44FC-B952-3785D55B52A4}"/>
                </a:ext>
              </a:extLst>
            </p:cNvPr>
            <p:cNvSpPr>
              <a:spLocks/>
            </p:cNvSpPr>
            <p:nvPr/>
          </p:nvSpPr>
          <p:spPr bwMode="auto">
            <a:xfrm>
              <a:off x="4826000" y="8267700"/>
              <a:ext cx="1382713" cy="1538288"/>
            </a:xfrm>
            <a:custGeom>
              <a:avLst/>
              <a:gdLst/>
              <a:ahLst/>
              <a:cxnLst/>
              <a:rect l="0" t="0" r="r" b="b"/>
              <a:pathLst>
                <a:path w="21600" h="21600">
                  <a:moveTo>
                    <a:pt x="14414" y="13875"/>
                  </a:moveTo>
                  <a:lnTo>
                    <a:pt x="14414" y="11273"/>
                  </a:lnTo>
                  <a:cubicBezTo>
                    <a:pt x="13845" y="11746"/>
                    <a:pt x="12881" y="12101"/>
                    <a:pt x="11129" y="12416"/>
                  </a:cubicBezTo>
                  <a:cubicBezTo>
                    <a:pt x="8806" y="12890"/>
                    <a:pt x="7185" y="13599"/>
                    <a:pt x="7185" y="15136"/>
                  </a:cubicBezTo>
                  <a:cubicBezTo>
                    <a:pt x="7185" y="16358"/>
                    <a:pt x="8018" y="17186"/>
                    <a:pt x="10077" y="17186"/>
                  </a:cubicBezTo>
                  <a:cubicBezTo>
                    <a:pt x="12531" y="17186"/>
                    <a:pt x="14414" y="15885"/>
                    <a:pt x="14414" y="13875"/>
                  </a:cubicBezTo>
                  <a:close/>
                  <a:moveTo>
                    <a:pt x="0" y="15609"/>
                  </a:moveTo>
                  <a:cubicBezTo>
                    <a:pt x="0" y="10800"/>
                    <a:pt x="4600" y="9696"/>
                    <a:pt x="10690" y="8790"/>
                  </a:cubicBezTo>
                  <a:cubicBezTo>
                    <a:pt x="13363" y="8396"/>
                    <a:pt x="14371" y="7765"/>
                    <a:pt x="14371" y="6543"/>
                  </a:cubicBezTo>
                  <a:cubicBezTo>
                    <a:pt x="14371" y="5282"/>
                    <a:pt x="13538" y="4533"/>
                    <a:pt x="11216" y="4533"/>
                  </a:cubicBezTo>
                  <a:cubicBezTo>
                    <a:pt x="8938" y="4533"/>
                    <a:pt x="7886" y="5637"/>
                    <a:pt x="7711" y="7095"/>
                  </a:cubicBezTo>
                  <a:lnTo>
                    <a:pt x="832" y="7095"/>
                  </a:lnTo>
                  <a:cubicBezTo>
                    <a:pt x="1270" y="2247"/>
                    <a:pt x="5564" y="0"/>
                    <a:pt x="11567" y="0"/>
                  </a:cubicBezTo>
                  <a:cubicBezTo>
                    <a:pt x="17613" y="0"/>
                    <a:pt x="21600" y="2247"/>
                    <a:pt x="21600" y="7450"/>
                  </a:cubicBezTo>
                  <a:lnTo>
                    <a:pt x="21600" y="21127"/>
                  </a:lnTo>
                  <a:lnTo>
                    <a:pt x="14590" y="21127"/>
                  </a:lnTo>
                  <a:lnTo>
                    <a:pt x="14590" y="18644"/>
                  </a:lnTo>
                  <a:cubicBezTo>
                    <a:pt x="13363" y="20221"/>
                    <a:pt x="11391" y="21600"/>
                    <a:pt x="7711" y="21600"/>
                  </a:cubicBezTo>
                  <a:cubicBezTo>
                    <a:pt x="3549" y="21600"/>
                    <a:pt x="0" y="19787"/>
                    <a:pt x="0" y="15609"/>
                  </a:cubicBezTo>
                  <a:close/>
                  <a:moveTo>
                    <a:pt x="0" y="15609"/>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1" name="AutoShape 48">
              <a:extLst>
                <a:ext uri="{FF2B5EF4-FFF2-40B4-BE49-F238E27FC236}">
                  <a16:creationId xmlns:a16="http://schemas.microsoft.com/office/drawing/2014/main" id="{37752E04-17F0-45AA-80CE-CC279998AD87}"/>
                </a:ext>
              </a:extLst>
            </p:cNvPr>
            <p:cNvSpPr>
              <a:spLocks/>
            </p:cNvSpPr>
            <p:nvPr/>
          </p:nvSpPr>
          <p:spPr bwMode="auto">
            <a:xfrm>
              <a:off x="6286500" y="8001000"/>
              <a:ext cx="947738" cy="1808163"/>
            </a:xfrm>
            <a:custGeom>
              <a:avLst/>
              <a:gdLst/>
              <a:ahLst/>
              <a:cxnLst/>
              <a:rect l="0" t="0" r="r" b="b"/>
              <a:pathLst>
                <a:path w="21600" h="21600">
                  <a:moveTo>
                    <a:pt x="4090" y="15764"/>
                  </a:moveTo>
                  <a:lnTo>
                    <a:pt x="4090" y="7547"/>
                  </a:lnTo>
                  <a:lnTo>
                    <a:pt x="0" y="7547"/>
                  </a:lnTo>
                  <a:lnTo>
                    <a:pt x="0" y="3690"/>
                  </a:lnTo>
                  <a:lnTo>
                    <a:pt x="4090" y="3690"/>
                  </a:lnTo>
                  <a:lnTo>
                    <a:pt x="4090" y="0"/>
                  </a:lnTo>
                  <a:lnTo>
                    <a:pt x="14698" y="0"/>
                  </a:lnTo>
                  <a:lnTo>
                    <a:pt x="14698" y="3690"/>
                  </a:lnTo>
                  <a:lnTo>
                    <a:pt x="21472" y="3690"/>
                  </a:lnTo>
                  <a:lnTo>
                    <a:pt x="21472" y="7547"/>
                  </a:lnTo>
                  <a:lnTo>
                    <a:pt x="14698" y="7547"/>
                  </a:lnTo>
                  <a:lnTo>
                    <a:pt x="14698" y="15228"/>
                  </a:lnTo>
                  <a:cubicBezTo>
                    <a:pt x="14698" y="16569"/>
                    <a:pt x="15976" y="17173"/>
                    <a:pt x="18213" y="17173"/>
                  </a:cubicBezTo>
                  <a:cubicBezTo>
                    <a:pt x="19555" y="17173"/>
                    <a:pt x="20514" y="17072"/>
                    <a:pt x="21600" y="16871"/>
                  </a:cubicBezTo>
                  <a:lnTo>
                    <a:pt x="21600" y="21130"/>
                  </a:lnTo>
                  <a:cubicBezTo>
                    <a:pt x="20130" y="21332"/>
                    <a:pt x="18085" y="21600"/>
                    <a:pt x="15465" y="21600"/>
                  </a:cubicBezTo>
                  <a:cubicBezTo>
                    <a:pt x="8180" y="21600"/>
                    <a:pt x="4090" y="19689"/>
                    <a:pt x="4090" y="15764"/>
                  </a:cubicBezTo>
                  <a:close/>
                  <a:moveTo>
                    <a:pt x="4090" y="15764"/>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2" name="AutoShape 49">
              <a:extLst>
                <a:ext uri="{FF2B5EF4-FFF2-40B4-BE49-F238E27FC236}">
                  <a16:creationId xmlns:a16="http://schemas.microsoft.com/office/drawing/2014/main" id="{50C55E8A-1411-4E25-8E7D-F5F8F968A6AC}"/>
                </a:ext>
              </a:extLst>
            </p:cNvPr>
            <p:cNvSpPr>
              <a:spLocks/>
            </p:cNvSpPr>
            <p:nvPr/>
          </p:nvSpPr>
          <p:spPr bwMode="auto">
            <a:xfrm>
              <a:off x="7378700" y="7747000"/>
              <a:ext cx="512763" cy="800100"/>
            </a:xfrm>
            <a:custGeom>
              <a:avLst/>
              <a:gdLst/>
              <a:ahLst/>
              <a:cxnLst/>
              <a:rect l="0" t="0" r="r" b="b"/>
              <a:pathLst>
                <a:path w="21600" h="21600">
                  <a:moveTo>
                    <a:pt x="944" y="16598"/>
                  </a:moveTo>
                  <a:cubicBezTo>
                    <a:pt x="6374" y="15764"/>
                    <a:pt x="8852" y="13642"/>
                    <a:pt x="9442" y="11748"/>
                  </a:cubicBezTo>
                  <a:cubicBezTo>
                    <a:pt x="3423" y="11520"/>
                    <a:pt x="0" y="9322"/>
                    <a:pt x="0" y="5911"/>
                  </a:cubicBezTo>
                  <a:cubicBezTo>
                    <a:pt x="0" y="2197"/>
                    <a:pt x="4721" y="0"/>
                    <a:pt x="10387" y="0"/>
                  </a:cubicBezTo>
                  <a:cubicBezTo>
                    <a:pt x="16879" y="0"/>
                    <a:pt x="21600" y="2956"/>
                    <a:pt x="21600" y="7655"/>
                  </a:cubicBezTo>
                  <a:lnTo>
                    <a:pt x="21600" y="8186"/>
                  </a:lnTo>
                  <a:cubicBezTo>
                    <a:pt x="21600" y="14855"/>
                    <a:pt x="14636" y="20236"/>
                    <a:pt x="944" y="21600"/>
                  </a:cubicBezTo>
                  <a:cubicBezTo>
                    <a:pt x="944" y="21600"/>
                    <a:pt x="944" y="16598"/>
                    <a:pt x="944" y="16598"/>
                  </a:cubicBezTo>
                  <a:close/>
                  <a:moveTo>
                    <a:pt x="944" y="16598"/>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3" name="AutoShape 50">
              <a:extLst>
                <a:ext uri="{FF2B5EF4-FFF2-40B4-BE49-F238E27FC236}">
                  <a16:creationId xmlns:a16="http://schemas.microsoft.com/office/drawing/2014/main" id="{9A355702-F22F-46CE-BF5E-86EAA75870AE}"/>
                </a:ext>
              </a:extLst>
            </p:cNvPr>
            <p:cNvSpPr>
              <a:spLocks/>
            </p:cNvSpPr>
            <p:nvPr/>
          </p:nvSpPr>
          <p:spPr bwMode="auto">
            <a:xfrm>
              <a:off x="7848600" y="8267700"/>
              <a:ext cx="1309688" cy="1538288"/>
            </a:xfrm>
            <a:custGeom>
              <a:avLst/>
              <a:gdLst/>
              <a:ahLst/>
              <a:cxnLst/>
              <a:rect l="0" t="0" r="r" b="b"/>
              <a:pathLst>
                <a:path w="21600" h="21600">
                  <a:moveTo>
                    <a:pt x="0" y="14623"/>
                  </a:moveTo>
                  <a:lnTo>
                    <a:pt x="7123" y="14623"/>
                  </a:lnTo>
                  <a:cubicBezTo>
                    <a:pt x="7400" y="16240"/>
                    <a:pt x="8279" y="17146"/>
                    <a:pt x="10870" y="17146"/>
                  </a:cubicBezTo>
                  <a:cubicBezTo>
                    <a:pt x="13089" y="17146"/>
                    <a:pt x="14154" y="16437"/>
                    <a:pt x="14154" y="15254"/>
                  </a:cubicBezTo>
                  <a:cubicBezTo>
                    <a:pt x="14154" y="14111"/>
                    <a:pt x="12858" y="13599"/>
                    <a:pt x="9482" y="13165"/>
                  </a:cubicBezTo>
                  <a:cubicBezTo>
                    <a:pt x="3053" y="12416"/>
                    <a:pt x="370" y="10840"/>
                    <a:pt x="370" y="6622"/>
                  </a:cubicBezTo>
                  <a:cubicBezTo>
                    <a:pt x="370" y="2168"/>
                    <a:pt x="5088" y="0"/>
                    <a:pt x="10453" y="0"/>
                  </a:cubicBezTo>
                  <a:cubicBezTo>
                    <a:pt x="16189" y="0"/>
                    <a:pt x="20305" y="1695"/>
                    <a:pt x="20860" y="6543"/>
                  </a:cubicBezTo>
                  <a:lnTo>
                    <a:pt x="13876" y="6543"/>
                  </a:lnTo>
                  <a:cubicBezTo>
                    <a:pt x="13552" y="5045"/>
                    <a:pt x="12581" y="4336"/>
                    <a:pt x="10546" y="4336"/>
                  </a:cubicBezTo>
                  <a:cubicBezTo>
                    <a:pt x="8603" y="4336"/>
                    <a:pt x="7539" y="5085"/>
                    <a:pt x="7539" y="6149"/>
                  </a:cubicBezTo>
                  <a:cubicBezTo>
                    <a:pt x="7539" y="7253"/>
                    <a:pt x="8649" y="7686"/>
                    <a:pt x="11841" y="8041"/>
                  </a:cubicBezTo>
                  <a:cubicBezTo>
                    <a:pt x="18316" y="8750"/>
                    <a:pt x="21600" y="10209"/>
                    <a:pt x="21600" y="14584"/>
                  </a:cubicBezTo>
                  <a:cubicBezTo>
                    <a:pt x="21600" y="19314"/>
                    <a:pt x="17484" y="21600"/>
                    <a:pt x="10916" y="21600"/>
                  </a:cubicBezTo>
                  <a:cubicBezTo>
                    <a:pt x="4163" y="21600"/>
                    <a:pt x="231" y="19117"/>
                    <a:pt x="0" y="14623"/>
                  </a:cubicBezTo>
                  <a:close/>
                  <a:moveTo>
                    <a:pt x="0" y="14623"/>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4" name="AutoShape 51">
              <a:extLst>
                <a:ext uri="{FF2B5EF4-FFF2-40B4-BE49-F238E27FC236}">
                  <a16:creationId xmlns:a16="http://schemas.microsoft.com/office/drawing/2014/main" id="{C3791F09-B6CD-4F48-A889-8509A0F85B87}"/>
                </a:ext>
              </a:extLst>
            </p:cNvPr>
            <p:cNvSpPr>
              <a:spLocks/>
            </p:cNvSpPr>
            <p:nvPr/>
          </p:nvSpPr>
          <p:spPr bwMode="auto">
            <a:xfrm>
              <a:off x="1003300" y="11074400"/>
              <a:ext cx="1554163" cy="1998663"/>
            </a:xfrm>
            <a:custGeom>
              <a:avLst/>
              <a:gdLst/>
              <a:ahLst/>
              <a:cxnLst/>
              <a:rect l="0" t="0" r="r" b="b"/>
              <a:pathLst>
                <a:path w="21600" h="21600">
                  <a:moveTo>
                    <a:pt x="15011" y="8434"/>
                  </a:moveTo>
                  <a:lnTo>
                    <a:pt x="15011" y="8191"/>
                  </a:lnTo>
                  <a:cubicBezTo>
                    <a:pt x="15011" y="5248"/>
                    <a:pt x="13296" y="3823"/>
                    <a:pt x="10683" y="3823"/>
                  </a:cubicBezTo>
                  <a:cubicBezTo>
                    <a:pt x="7993" y="3823"/>
                    <a:pt x="6277" y="5309"/>
                    <a:pt x="6277" y="8161"/>
                  </a:cubicBezTo>
                  <a:lnTo>
                    <a:pt x="6277" y="8403"/>
                  </a:lnTo>
                  <a:cubicBezTo>
                    <a:pt x="6277" y="11286"/>
                    <a:pt x="7993" y="12741"/>
                    <a:pt x="10722" y="12741"/>
                  </a:cubicBezTo>
                  <a:cubicBezTo>
                    <a:pt x="13529" y="12741"/>
                    <a:pt x="15011" y="11225"/>
                    <a:pt x="15011" y="8434"/>
                  </a:cubicBezTo>
                  <a:close/>
                  <a:moveTo>
                    <a:pt x="0" y="395"/>
                  </a:moveTo>
                  <a:lnTo>
                    <a:pt x="6472" y="395"/>
                  </a:lnTo>
                  <a:lnTo>
                    <a:pt x="6472" y="2791"/>
                  </a:lnTo>
                  <a:cubicBezTo>
                    <a:pt x="7642" y="1274"/>
                    <a:pt x="9825" y="0"/>
                    <a:pt x="12906" y="0"/>
                  </a:cubicBezTo>
                  <a:cubicBezTo>
                    <a:pt x="17740" y="0"/>
                    <a:pt x="21600" y="2821"/>
                    <a:pt x="21600" y="8191"/>
                  </a:cubicBezTo>
                  <a:lnTo>
                    <a:pt x="21600" y="8434"/>
                  </a:lnTo>
                  <a:cubicBezTo>
                    <a:pt x="21600" y="13804"/>
                    <a:pt x="17779" y="16624"/>
                    <a:pt x="12866" y="16624"/>
                  </a:cubicBezTo>
                  <a:cubicBezTo>
                    <a:pt x="9747" y="16624"/>
                    <a:pt x="7525" y="15472"/>
                    <a:pt x="6472" y="13894"/>
                  </a:cubicBezTo>
                  <a:lnTo>
                    <a:pt x="6472" y="21600"/>
                  </a:lnTo>
                  <a:lnTo>
                    <a:pt x="0" y="21600"/>
                  </a:lnTo>
                  <a:cubicBezTo>
                    <a:pt x="0" y="21600"/>
                    <a:pt x="0" y="395"/>
                    <a:pt x="0" y="395"/>
                  </a:cubicBezTo>
                  <a:close/>
                  <a:moveTo>
                    <a:pt x="0" y="395"/>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5" name="AutoShape 52">
              <a:extLst>
                <a:ext uri="{FF2B5EF4-FFF2-40B4-BE49-F238E27FC236}">
                  <a16:creationId xmlns:a16="http://schemas.microsoft.com/office/drawing/2014/main" id="{2E28320E-39D0-483C-B08D-791A2E887F03}"/>
                </a:ext>
              </a:extLst>
            </p:cNvPr>
            <p:cNvSpPr>
              <a:spLocks/>
            </p:cNvSpPr>
            <p:nvPr/>
          </p:nvSpPr>
          <p:spPr bwMode="auto">
            <a:xfrm>
              <a:off x="2654300" y="11074400"/>
              <a:ext cx="1582738" cy="1538288"/>
            </a:xfrm>
            <a:custGeom>
              <a:avLst/>
              <a:gdLst/>
              <a:ahLst/>
              <a:cxnLst/>
              <a:rect l="0" t="0" r="r" b="b"/>
              <a:pathLst>
                <a:path w="21600" h="21600">
                  <a:moveTo>
                    <a:pt x="15128" y="10958"/>
                  </a:moveTo>
                  <a:lnTo>
                    <a:pt x="15128" y="10643"/>
                  </a:lnTo>
                  <a:cubicBezTo>
                    <a:pt x="15128" y="7016"/>
                    <a:pt x="13596" y="4928"/>
                    <a:pt x="10838" y="4928"/>
                  </a:cubicBezTo>
                  <a:cubicBezTo>
                    <a:pt x="8042" y="4928"/>
                    <a:pt x="6472" y="6937"/>
                    <a:pt x="6472" y="10564"/>
                  </a:cubicBezTo>
                  <a:lnTo>
                    <a:pt x="6472" y="10879"/>
                  </a:lnTo>
                  <a:cubicBezTo>
                    <a:pt x="6472" y="14584"/>
                    <a:pt x="8004" y="16673"/>
                    <a:pt x="10838" y="16673"/>
                  </a:cubicBezTo>
                  <a:cubicBezTo>
                    <a:pt x="13596" y="16673"/>
                    <a:pt x="15128" y="14545"/>
                    <a:pt x="15128" y="10958"/>
                  </a:cubicBezTo>
                  <a:close/>
                  <a:moveTo>
                    <a:pt x="0" y="11076"/>
                  </a:moveTo>
                  <a:lnTo>
                    <a:pt x="0" y="10761"/>
                  </a:lnTo>
                  <a:cubicBezTo>
                    <a:pt x="0" y="4179"/>
                    <a:pt x="4672" y="0"/>
                    <a:pt x="10838" y="0"/>
                  </a:cubicBezTo>
                  <a:cubicBezTo>
                    <a:pt x="16927" y="0"/>
                    <a:pt x="21600" y="4060"/>
                    <a:pt x="21600" y="10564"/>
                  </a:cubicBezTo>
                  <a:lnTo>
                    <a:pt x="21600" y="10879"/>
                  </a:lnTo>
                  <a:cubicBezTo>
                    <a:pt x="21600" y="17541"/>
                    <a:pt x="16889" y="21600"/>
                    <a:pt x="10800" y="21600"/>
                  </a:cubicBezTo>
                  <a:cubicBezTo>
                    <a:pt x="4672" y="21600"/>
                    <a:pt x="0" y="17659"/>
                    <a:pt x="0" y="11076"/>
                  </a:cubicBezTo>
                  <a:close/>
                  <a:moveTo>
                    <a:pt x="0" y="11076"/>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6" name="AutoShape 53">
              <a:extLst>
                <a:ext uri="{FF2B5EF4-FFF2-40B4-BE49-F238E27FC236}">
                  <a16:creationId xmlns:a16="http://schemas.microsoft.com/office/drawing/2014/main" id="{AE52347F-2AAD-4830-8501-138B095ACA86}"/>
                </a:ext>
              </a:extLst>
            </p:cNvPr>
            <p:cNvSpPr>
              <a:spLocks/>
            </p:cNvSpPr>
            <p:nvPr/>
          </p:nvSpPr>
          <p:spPr bwMode="auto">
            <a:xfrm>
              <a:off x="4305300" y="11074400"/>
              <a:ext cx="1309688" cy="1538288"/>
            </a:xfrm>
            <a:custGeom>
              <a:avLst/>
              <a:gdLst/>
              <a:ahLst/>
              <a:cxnLst/>
              <a:rect l="0" t="0" r="r" b="b"/>
              <a:pathLst>
                <a:path w="21600" h="21600">
                  <a:moveTo>
                    <a:pt x="0" y="14623"/>
                  </a:moveTo>
                  <a:lnTo>
                    <a:pt x="7123" y="14623"/>
                  </a:lnTo>
                  <a:cubicBezTo>
                    <a:pt x="7400" y="16240"/>
                    <a:pt x="8279" y="17146"/>
                    <a:pt x="10870" y="17146"/>
                  </a:cubicBezTo>
                  <a:cubicBezTo>
                    <a:pt x="13089" y="17146"/>
                    <a:pt x="14154" y="16437"/>
                    <a:pt x="14154" y="15254"/>
                  </a:cubicBezTo>
                  <a:cubicBezTo>
                    <a:pt x="14154" y="14111"/>
                    <a:pt x="12858" y="13599"/>
                    <a:pt x="9482" y="13165"/>
                  </a:cubicBezTo>
                  <a:cubicBezTo>
                    <a:pt x="3053" y="12416"/>
                    <a:pt x="370" y="10840"/>
                    <a:pt x="370" y="6622"/>
                  </a:cubicBezTo>
                  <a:cubicBezTo>
                    <a:pt x="370" y="2168"/>
                    <a:pt x="5088" y="0"/>
                    <a:pt x="10453" y="0"/>
                  </a:cubicBezTo>
                  <a:cubicBezTo>
                    <a:pt x="16189" y="0"/>
                    <a:pt x="20305" y="1695"/>
                    <a:pt x="20860" y="6543"/>
                  </a:cubicBezTo>
                  <a:lnTo>
                    <a:pt x="13876" y="6543"/>
                  </a:lnTo>
                  <a:cubicBezTo>
                    <a:pt x="13552" y="5045"/>
                    <a:pt x="12581" y="4336"/>
                    <a:pt x="10546" y="4336"/>
                  </a:cubicBezTo>
                  <a:cubicBezTo>
                    <a:pt x="8603" y="4336"/>
                    <a:pt x="7539" y="5085"/>
                    <a:pt x="7539" y="6149"/>
                  </a:cubicBezTo>
                  <a:cubicBezTo>
                    <a:pt x="7539" y="7253"/>
                    <a:pt x="8649" y="7687"/>
                    <a:pt x="11841" y="8041"/>
                  </a:cubicBezTo>
                  <a:cubicBezTo>
                    <a:pt x="18316" y="8750"/>
                    <a:pt x="21600" y="10209"/>
                    <a:pt x="21600" y="14584"/>
                  </a:cubicBezTo>
                  <a:cubicBezTo>
                    <a:pt x="21600" y="19314"/>
                    <a:pt x="17484" y="21600"/>
                    <a:pt x="10916" y="21600"/>
                  </a:cubicBezTo>
                  <a:cubicBezTo>
                    <a:pt x="4163" y="21600"/>
                    <a:pt x="232" y="19117"/>
                    <a:pt x="0" y="14623"/>
                  </a:cubicBezTo>
                  <a:close/>
                  <a:moveTo>
                    <a:pt x="0" y="14623"/>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7" name="AutoShape 54">
              <a:extLst>
                <a:ext uri="{FF2B5EF4-FFF2-40B4-BE49-F238E27FC236}">
                  <a16:creationId xmlns:a16="http://schemas.microsoft.com/office/drawing/2014/main" id="{ED8C7A6B-BB0B-4719-A3E6-1F80FA551C6E}"/>
                </a:ext>
              </a:extLst>
            </p:cNvPr>
            <p:cNvSpPr>
              <a:spLocks/>
            </p:cNvSpPr>
            <p:nvPr/>
          </p:nvSpPr>
          <p:spPr bwMode="auto">
            <a:xfrm>
              <a:off x="5689600" y="11074400"/>
              <a:ext cx="1309688" cy="1538288"/>
            </a:xfrm>
            <a:custGeom>
              <a:avLst/>
              <a:gdLst/>
              <a:ahLst/>
              <a:cxnLst/>
              <a:rect l="0" t="0" r="r" b="b"/>
              <a:pathLst>
                <a:path w="21600" h="21600">
                  <a:moveTo>
                    <a:pt x="0" y="14623"/>
                  </a:moveTo>
                  <a:lnTo>
                    <a:pt x="7123" y="14623"/>
                  </a:lnTo>
                  <a:cubicBezTo>
                    <a:pt x="7400" y="16240"/>
                    <a:pt x="8279" y="17146"/>
                    <a:pt x="10870" y="17146"/>
                  </a:cubicBezTo>
                  <a:cubicBezTo>
                    <a:pt x="13089" y="17146"/>
                    <a:pt x="14154" y="16437"/>
                    <a:pt x="14154" y="15254"/>
                  </a:cubicBezTo>
                  <a:cubicBezTo>
                    <a:pt x="14154" y="14111"/>
                    <a:pt x="12858" y="13599"/>
                    <a:pt x="9482" y="13165"/>
                  </a:cubicBezTo>
                  <a:cubicBezTo>
                    <a:pt x="3053" y="12416"/>
                    <a:pt x="370" y="10840"/>
                    <a:pt x="370" y="6622"/>
                  </a:cubicBezTo>
                  <a:cubicBezTo>
                    <a:pt x="370" y="2168"/>
                    <a:pt x="5088" y="0"/>
                    <a:pt x="10453" y="0"/>
                  </a:cubicBezTo>
                  <a:cubicBezTo>
                    <a:pt x="16189" y="0"/>
                    <a:pt x="20305" y="1695"/>
                    <a:pt x="20860" y="6543"/>
                  </a:cubicBezTo>
                  <a:lnTo>
                    <a:pt x="13876" y="6543"/>
                  </a:lnTo>
                  <a:cubicBezTo>
                    <a:pt x="13552" y="5045"/>
                    <a:pt x="12581" y="4336"/>
                    <a:pt x="10546" y="4336"/>
                  </a:cubicBezTo>
                  <a:cubicBezTo>
                    <a:pt x="8603" y="4336"/>
                    <a:pt x="7539" y="5085"/>
                    <a:pt x="7539" y="6149"/>
                  </a:cubicBezTo>
                  <a:cubicBezTo>
                    <a:pt x="7539" y="7253"/>
                    <a:pt x="8649" y="7687"/>
                    <a:pt x="11841" y="8041"/>
                  </a:cubicBezTo>
                  <a:cubicBezTo>
                    <a:pt x="18316" y="8750"/>
                    <a:pt x="21600" y="10209"/>
                    <a:pt x="21600" y="14584"/>
                  </a:cubicBezTo>
                  <a:cubicBezTo>
                    <a:pt x="21600" y="19314"/>
                    <a:pt x="17484" y="21600"/>
                    <a:pt x="10916" y="21600"/>
                  </a:cubicBezTo>
                  <a:cubicBezTo>
                    <a:pt x="4163" y="21600"/>
                    <a:pt x="232" y="19117"/>
                    <a:pt x="0" y="14623"/>
                  </a:cubicBezTo>
                  <a:close/>
                  <a:moveTo>
                    <a:pt x="0" y="14623"/>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8" name="AutoShape 55">
              <a:extLst>
                <a:ext uri="{FF2B5EF4-FFF2-40B4-BE49-F238E27FC236}">
                  <a16:creationId xmlns:a16="http://schemas.microsoft.com/office/drawing/2014/main" id="{CEC9E09E-089E-495F-882E-8CD32ACC4675}"/>
                </a:ext>
              </a:extLst>
            </p:cNvPr>
            <p:cNvSpPr>
              <a:spLocks/>
            </p:cNvSpPr>
            <p:nvPr/>
          </p:nvSpPr>
          <p:spPr bwMode="auto">
            <a:xfrm>
              <a:off x="7124700" y="10502900"/>
              <a:ext cx="519113" cy="2076450"/>
            </a:xfrm>
            <a:custGeom>
              <a:avLst/>
              <a:gdLst/>
              <a:ahLst/>
              <a:cxnLst/>
              <a:rect l="0" t="0" r="r" b="b"/>
              <a:pathLst>
                <a:path w="21600" h="21600">
                  <a:moveTo>
                    <a:pt x="1168" y="6334"/>
                  </a:moveTo>
                  <a:lnTo>
                    <a:pt x="20550" y="6334"/>
                  </a:lnTo>
                  <a:lnTo>
                    <a:pt x="20550" y="21600"/>
                  </a:lnTo>
                  <a:lnTo>
                    <a:pt x="1168" y="21600"/>
                  </a:lnTo>
                  <a:cubicBezTo>
                    <a:pt x="1168" y="21600"/>
                    <a:pt x="1168" y="6334"/>
                    <a:pt x="1168" y="6334"/>
                  </a:cubicBezTo>
                  <a:close/>
                  <a:moveTo>
                    <a:pt x="0" y="2569"/>
                  </a:moveTo>
                  <a:cubicBezTo>
                    <a:pt x="0" y="1109"/>
                    <a:pt x="4670" y="0"/>
                    <a:pt x="10741" y="0"/>
                  </a:cubicBezTo>
                  <a:cubicBezTo>
                    <a:pt x="16814" y="0"/>
                    <a:pt x="21600" y="1109"/>
                    <a:pt x="21600" y="2569"/>
                  </a:cubicBezTo>
                  <a:cubicBezTo>
                    <a:pt x="21600" y="4028"/>
                    <a:pt x="16814" y="5108"/>
                    <a:pt x="10741" y="5108"/>
                  </a:cubicBezTo>
                  <a:cubicBezTo>
                    <a:pt x="4670" y="5108"/>
                    <a:pt x="0" y="4028"/>
                    <a:pt x="0" y="2569"/>
                  </a:cubicBezTo>
                  <a:close/>
                  <a:moveTo>
                    <a:pt x="0" y="2569"/>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9" name="AutoShape 56">
              <a:extLst>
                <a:ext uri="{FF2B5EF4-FFF2-40B4-BE49-F238E27FC236}">
                  <a16:creationId xmlns:a16="http://schemas.microsoft.com/office/drawing/2014/main" id="{76EEB1E9-F835-481F-9170-45BFAE382BAA}"/>
                </a:ext>
              </a:extLst>
            </p:cNvPr>
            <p:cNvSpPr>
              <a:spLocks/>
            </p:cNvSpPr>
            <p:nvPr/>
          </p:nvSpPr>
          <p:spPr bwMode="auto">
            <a:xfrm>
              <a:off x="7848600" y="10515600"/>
              <a:ext cx="1554163" cy="2097088"/>
            </a:xfrm>
            <a:custGeom>
              <a:avLst/>
              <a:gdLst/>
              <a:ahLst/>
              <a:cxnLst/>
              <a:rect l="0" t="0" r="r" b="b"/>
              <a:pathLst>
                <a:path w="21600" h="21600">
                  <a:moveTo>
                    <a:pt x="15011" y="13793"/>
                  </a:moveTo>
                  <a:lnTo>
                    <a:pt x="15011" y="13562"/>
                  </a:lnTo>
                  <a:cubicBezTo>
                    <a:pt x="15011" y="10757"/>
                    <a:pt x="13295" y="9398"/>
                    <a:pt x="10683" y="9398"/>
                  </a:cubicBezTo>
                  <a:cubicBezTo>
                    <a:pt x="7993" y="9398"/>
                    <a:pt x="6277" y="10815"/>
                    <a:pt x="6277" y="13533"/>
                  </a:cubicBezTo>
                  <a:lnTo>
                    <a:pt x="6277" y="13764"/>
                  </a:lnTo>
                  <a:cubicBezTo>
                    <a:pt x="6277" y="16511"/>
                    <a:pt x="7993" y="17899"/>
                    <a:pt x="10722" y="17899"/>
                  </a:cubicBezTo>
                  <a:cubicBezTo>
                    <a:pt x="13529" y="17899"/>
                    <a:pt x="15011" y="16453"/>
                    <a:pt x="15011" y="13793"/>
                  </a:cubicBezTo>
                  <a:close/>
                  <a:moveTo>
                    <a:pt x="6472" y="18882"/>
                  </a:moveTo>
                  <a:lnTo>
                    <a:pt x="6472" y="21253"/>
                  </a:lnTo>
                  <a:lnTo>
                    <a:pt x="0" y="21253"/>
                  </a:lnTo>
                  <a:lnTo>
                    <a:pt x="0" y="0"/>
                  </a:lnTo>
                  <a:lnTo>
                    <a:pt x="6472" y="0"/>
                  </a:lnTo>
                  <a:lnTo>
                    <a:pt x="6472" y="8415"/>
                  </a:lnTo>
                  <a:cubicBezTo>
                    <a:pt x="7642" y="6969"/>
                    <a:pt x="9825" y="5754"/>
                    <a:pt x="12906" y="5754"/>
                  </a:cubicBezTo>
                  <a:cubicBezTo>
                    <a:pt x="17740" y="5754"/>
                    <a:pt x="21600" y="8443"/>
                    <a:pt x="21600" y="13562"/>
                  </a:cubicBezTo>
                  <a:lnTo>
                    <a:pt x="21600" y="13793"/>
                  </a:lnTo>
                  <a:cubicBezTo>
                    <a:pt x="21600" y="18911"/>
                    <a:pt x="17779" y="21600"/>
                    <a:pt x="12866" y="21600"/>
                  </a:cubicBezTo>
                  <a:cubicBezTo>
                    <a:pt x="9786" y="21600"/>
                    <a:pt x="7525" y="20502"/>
                    <a:pt x="6472" y="18882"/>
                  </a:cubicBezTo>
                  <a:close/>
                  <a:moveTo>
                    <a:pt x="6472" y="18882"/>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40" name="AutoShape 57">
              <a:extLst>
                <a:ext uri="{FF2B5EF4-FFF2-40B4-BE49-F238E27FC236}">
                  <a16:creationId xmlns:a16="http://schemas.microsoft.com/office/drawing/2014/main" id="{1FA17B61-02F5-4843-A14A-D33719E5CF01}"/>
                </a:ext>
              </a:extLst>
            </p:cNvPr>
            <p:cNvSpPr>
              <a:spLocks/>
            </p:cNvSpPr>
            <p:nvPr/>
          </p:nvSpPr>
          <p:spPr bwMode="auto">
            <a:xfrm>
              <a:off x="9575800" y="10515600"/>
              <a:ext cx="461963" cy="2062163"/>
            </a:xfrm>
            <a:custGeom>
              <a:avLst/>
              <a:gdLst/>
              <a:ahLst/>
              <a:cxnLst/>
              <a:rect l="0" t="0" r="r" b="b"/>
              <a:pathLst>
                <a:path w="21600" h="21600">
                  <a:moveTo>
                    <a:pt x="0" y="0"/>
                  </a:moveTo>
                  <a:lnTo>
                    <a:pt x="21600" y="0"/>
                  </a:lnTo>
                  <a:lnTo>
                    <a:pt x="21600" y="21600"/>
                  </a:lnTo>
                  <a:lnTo>
                    <a:pt x="0" y="21600"/>
                  </a:lnTo>
                  <a:cubicBezTo>
                    <a:pt x="0" y="21600"/>
                    <a:pt x="0" y="0"/>
                    <a:pt x="0" y="0"/>
                  </a:cubicBezTo>
                  <a:close/>
                  <a:moveTo>
                    <a:pt x="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41" name="AutoShape 58">
              <a:extLst>
                <a:ext uri="{FF2B5EF4-FFF2-40B4-BE49-F238E27FC236}">
                  <a16:creationId xmlns:a16="http://schemas.microsoft.com/office/drawing/2014/main" id="{D7AF6792-2F4E-48DF-B827-190D9D1EE487}"/>
                </a:ext>
              </a:extLst>
            </p:cNvPr>
            <p:cNvSpPr>
              <a:spLocks/>
            </p:cNvSpPr>
            <p:nvPr/>
          </p:nvSpPr>
          <p:spPr bwMode="auto">
            <a:xfrm>
              <a:off x="10198100" y="11074400"/>
              <a:ext cx="1512888" cy="1538288"/>
            </a:xfrm>
            <a:custGeom>
              <a:avLst/>
              <a:gdLst/>
              <a:ahLst/>
              <a:cxnLst/>
              <a:rect l="0" t="0" r="r" b="b"/>
              <a:pathLst>
                <a:path w="21600" h="21600">
                  <a:moveTo>
                    <a:pt x="15108" y="8514"/>
                  </a:moveTo>
                  <a:cubicBezTo>
                    <a:pt x="14988" y="5794"/>
                    <a:pt x="13585" y="4376"/>
                    <a:pt x="11100" y="4376"/>
                  </a:cubicBezTo>
                  <a:cubicBezTo>
                    <a:pt x="8776" y="4376"/>
                    <a:pt x="7213" y="5873"/>
                    <a:pt x="6813" y="8514"/>
                  </a:cubicBezTo>
                  <a:cubicBezTo>
                    <a:pt x="6813" y="8514"/>
                    <a:pt x="15108" y="8514"/>
                    <a:pt x="15108" y="8514"/>
                  </a:cubicBezTo>
                  <a:close/>
                  <a:moveTo>
                    <a:pt x="0" y="11076"/>
                  </a:moveTo>
                  <a:lnTo>
                    <a:pt x="0" y="10761"/>
                  </a:lnTo>
                  <a:cubicBezTo>
                    <a:pt x="0" y="4179"/>
                    <a:pt x="4849" y="0"/>
                    <a:pt x="11100" y="0"/>
                  </a:cubicBezTo>
                  <a:cubicBezTo>
                    <a:pt x="16711" y="0"/>
                    <a:pt x="21600" y="3153"/>
                    <a:pt x="21600" y="10564"/>
                  </a:cubicBezTo>
                  <a:lnTo>
                    <a:pt x="21600" y="12338"/>
                  </a:lnTo>
                  <a:lnTo>
                    <a:pt x="6732" y="12338"/>
                  </a:lnTo>
                  <a:cubicBezTo>
                    <a:pt x="6933" y="15294"/>
                    <a:pt x="8616" y="17028"/>
                    <a:pt x="11421" y="17028"/>
                  </a:cubicBezTo>
                  <a:cubicBezTo>
                    <a:pt x="13906" y="17028"/>
                    <a:pt x="15028" y="15963"/>
                    <a:pt x="15308" y="14426"/>
                  </a:cubicBezTo>
                  <a:lnTo>
                    <a:pt x="21600" y="14426"/>
                  </a:lnTo>
                  <a:cubicBezTo>
                    <a:pt x="20919" y="18999"/>
                    <a:pt x="17312" y="21600"/>
                    <a:pt x="11181" y="21600"/>
                  </a:cubicBezTo>
                  <a:cubicBezTo>
                    <a:pt x="4729" y="21600"/>
                    <a:pt x="0" y="17738"/>
                    <a:pt x="0" y="11076"/>
                  </a:cubicBezTo>
                  <a:close/>
                  <a:moveTo>
                    <a:pt x="0" y="11076"/>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42" name="AutoShape 59">
              <a:extLst>
                <a:ext uri="{FF2B5EF4-FFF2-40B4-BE49-F238E27FC236}">
                  <a16:creationId xmlns:a16="http://schemas.microsoft.com/office/drawing/2014/main" id="{58DCE6A4-7734-42E5-9B2A-2A39F1D2CCD3}"/>
                </a:ext>
              </a:extLst>
            </p:cNvPr>
            <p:cNvSpPr>
              <a:spLocks/>
            </p:cNvSpPr>
            <p:nvPr/>
          </p:nvSpPr>
          <p:spPr bwMode="auto">
            <a:xfrm>
              <a:off x="11836400" y="12077700"/>
              <a:ext cx="549275" cy="538163"/>
            </a:xfrm>
            <a:custGeom>
              <a:avLst/>
              <a:gdLst/>
              <a:ahLst/>
              <a:cxnLst/>
              <a:rect l="0" t="0" r="r" b="b"/>
              <a:pathLst>
                <a:path w="21600" h="21600">
                  <a:moveTo>
                    <a:pt x="0" y="10801"/>
                  </a:moveTo>
                  <a:cubicBezTo>
                    <a:pt x="0" y="4838"/>
                    <a:pt x="4519" y="0"/>
                    <a:pt x="10690" y="0"/>
                  </a:cubicBezTo>
                  <a:cubicBezTo>
                    <a:pt x="16972" y="0"/>
                    <a:pt x="21600" y="4838"/>
                    <a:pt x="21600" y="10801"/>
                  </a:cubicBezTo>
                  <a:cubicBezTo>
                    <a:pt x="21600" y="16762"/>
                    <a:pt x="16972" y="21600"/>
                    <a:pt x="10690" y="21600"/>
                  </a:cubicBezTo>
                  <a:cubicBezTo>
                    <a:pt x="4519" y="21600"/>
                    <a:pt x="0" y="16762"/>
                    <a:pt x="0" y="10801"/>
                  </a:cubicBezTo>
                  <a:close/>
                  <a:moveTo>
                    <a:pt x="0" y="10801"/>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43" name="AutoShape 60">
              <a:extLst>
                <a:ext uri="{FF2B5EF4-FFF2-40B4-BE49-F238E27FC236}">
                  <a16:creationId xmlns:a16="http://schemas.microsoft.com/office/drawing/2014/main" id="{B35304AA-E820-4F74-8DA7-DD0C368142EB}"/>
                </a:ext>
              </a:extLst>
            </p:cNvPr>
            <p:cNvSpPr>
              <a:spLocks/>
            </p:cNvSpPr>
            <p:nvPr/>
          </p:nvSpPr>
          <p:spPr bwMode="auto">
            <a:xfrm>
              <a:off x="11836400" y="11074400"/>
              <a:ext cx="373063" cy="187325"/>
            </a:xfrm>
            <a:custGeom>
              <a:avLst/>
              <a:gdLst/>
              <a:ahLst/>
              <a:cxnLst/>
              <a:rect l="0" t="0" r="r" b="b"/>
              <a:pathLst>
                <a:path w="21600" h="21600">
                  <a:moveTo>
                    <a:pt x="10379" y="0"/>
                  </a:moveTo>
                  <a:lnTo>
                    <a:pt x="12973" y="0"/>
                  </a:lnTo>
                  <a:lnTo>
                    <a:pt x="16009" y="15160"/>
                  </a:lnTo>
                  <a:lnTo>
                    <a:pt x="18972" y="0"/>
                  </a:lnTo>
                  <a:lnTo>
                    <a:pt x="21600" y="0"/>
                  </a:lnTo>
                  <a:lnTo>
                    <a:pt x="21600" y="21600"/>
                  </a:lnTo>
                  <a:lnTo>
                    <a:pt x="19715" y="21600"/>
                  </a:lnTo>
                  <a:lnTo>
                    <a:pt x="19715" y="4759"/>
                  </a:lnTo>
                  <a:lnTo>
                    <a:pt x="16243" y="21600"/>
                  </a:lnTo>
                  <a:lnTo>
                    <a:pt x="15604" y="21600"/>
                  </a:lnTo>
                  <a:lnTo>
                    <a:pt x="12097" y="4759"/>
                  </a:lnTo>
                  <a:lnTo>
                    <a:pt x="12097" y="21600"/>
                  </a:lnTo>
                  <a:lnTo>
                    <a:pt x="10379" y="21600"/>
                  </a:lnTo>
                  <a:cubicBezTo>
                    <a:pt x="10379" y="21600"/>
                    <a:pt x="10379" y="0"/>
                    <a:pt x="10379" y="0"/>
                  </a:cubicBezTo>
                  <a:close/>
                  <a:moveTo>
                    <a:pt x="3302" y="2953"/>
                  </a:moveTo>
                  <a:lnTo>
                    <a:pt x="0" y="2953"/>
                  </a:lnTo>
                  <a:lnTo>
                    <a:pt x="0" y="0"/>
                  </a:lnTo>
                  <a:lnTo>
                    <a:pt x="8460" y="0"/>
                  </a:lnTo>
                  <a:lnTo>
                    <a:pt x="8460" y="2953"/>
                  </a:lnTo>
                  <a:lnTo>
                    <a:pt x="5190" y="2953"/>
                  </a:lnTo>
                  <a:lnTo>
                    <a:pt x="5190" y="21600"/>
                  </a:lnTo>
                  <a:lnTo>
                    <a:pt x="3302" y="21600"/>
                  </a:lnTo>
                  <a:cubicBezTo>
                    <a:pt x="3302" y="21600"/>
                    <a:pt x="3302" y="2953"/>
                    <a:pt x="3302" y="2953"/>
                  </a:cubicBezTo>
                  <a:close/>
                  <a:moveTo>
                    <a:pt x="3302" y="2953"/>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grpSp>
      <p:cxnSp>
        <p:nvCxnSpPr>
          <p:cNvPr id="47" name="Straight Connector 46">
            <a:extLst>
              <a:ext uri="{FF2B5EF4-FFF2-40B4-BE49-F238E27FC236}">
                <a16:creationId xmlns:a16="http://schemas.microsoft.com/office/drawing/2014/main" id="{9EA166A3-BDB1-4B4C-A691-0975E59F913D}"/>
              </a:ext>
            </a:extLst>
          </p:cNvPr>
          <p:cNvCxnSpPr>
            <a:cxnSpLocks/>
          </p:cNvCxnSpPr>
          <p:nvPr userDrawn="1"/>
        </p:nvCxnSpPr>
        <p:spPr>
          <a:xfrm>
            <a:off x="202791" y="6584457"/>
            <a:ext cx="1181013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Footer Placeholder 50">
            <a:extLst>
              <a:ext uri="{FF2B5EF4-FFF2-40B4-BE49-F238E27FC236}">
                <a16:creationId xmlns:a16="http://schemas.microsoft.com/office/drawing/2014/main" id="{BED14AAE-4404-46FE-A0CF-252B50AD3085}"/>
              </a:ext>
            </a:extLst>
          </p:cNvPr>
          <p:cNvSpPr>
            <a:spLocks noGrp="1"/>
          </p:cNvSpPr>
          <p:nvPr>
            <p:ph type="ftr" sz="quarter" idx="10"/>
          </p:nvPr>
        </p:nvSpPr>
        <p:spPr/>
        <p:txBody>
          <a:bodyPr/>
          <a:lstStyle/>
          <a:p>
            <a:r>
              <a:rPr lang="en-US"/>
              <a:t>SAMPLE FOOTER TEXT</a:t>
            </a:r>
          </a:p>
        </p:txBody>
      </p:sp>
      <p:sp>
        <p:nvSpPr>
          <p:cNvPr id="52" name="Slide Number Placeholder 51">
            <a:extLst>
              <a:ext uri="{FF2B5EF4-FFF2-40B4-BE49-F238E27FC236}">
                <a16:creationId xmlns:a16="http://schemas.microsoft.com/office/drawing/2014/main" id="{0A6D4D00-F599-4B2E-831F-5E94FEDB3EF3}"/>
              </a:ext>
            </a:extLst>
          </p:cNvPr>
          <p:cNvSpPr>
            <a:spLocks noGrp="1"/>
          </p:cNvSpPr>
          <p:nvPr>
            <p:ph type="sldNum" sz="quarter" idx="11"/>
          </p:nvPr>
        </p:nvSpPr>
        <p:spPr/>
        <p:txBody>
          <a:bodyPr/>
          <a:lstStyle/>
          <a:p>
            <a:fld id="{C8C09DA5-8C43-4702-8900-F4900F7A89AE}" type="slidenum">
              <a:rPr lang="en-US" smtClean="0"/>
              <a:pPr/>
              <a:t>‹#›</a:t>
            </a:fld>
            <a:endParaRPr lang="en-US"/>
          </a:p>
        </p:txBody>
      </p:sp>
      <p:sp>
        <p:nvSpPr>
          <p:cNvPr id="55" name="Text Placeholder 18">
            <a:extLst>
              <a:ext uri="{FF2B5EF4-FFF2-40B4-BE49-F238E27FC236}">
                <a16:creationId xmlns:a16="http://schemas.microsoft.com/office/drawing/2014/main" id="{3D6A9FB1-A960-4D28-8782-350767C17841}"/>
              </a:ext>
            </a:extLst>
          </p:cNvPr>
          <p:cNvSpPr txBox="1">
            <a:spLocks/>
          </p:cNvSpPr>
          <p:nvPr userDrawn="1"/>
        </p:nvSpPr>
        <p:spPr>
          <a:xfrm>
            <a:off x="202791" y="6644501"/>
            <a:ext cx="7113587" cy="148983"/>
          </a:xfrm>
          <a:prstGeom prst="rect">
            <a:avLst/>
          </a:prstGeom>
        </p:spPr>
        <p:txBody>
          <a:bodyPr vert="horz" lIns="0" tIns="0" rIns="0" bIns="0" rtlCol="0" anchor="t" anchorCtr="0"/>
          <a:lstStyle>
            <a:defPPr>
              <a:defRPr lang="en-US"/>
            </a:defPPr>
            <a:lvl1pPr>
              <a:defRPr sz="600" cap="all" baseline="0"/>
            </a:lvl1pPr>
            <a:lvl2pPr marL="4572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sz="700" b="1">
                <a:ln>
                  <a:noFill/>
                </a:ln>
                <a:solidFill>
                  <a:schemeClr val="tx1">
                    <a:lumMod val="75000"/>
                    <a:lumOff val="25000"/>
                  </a:schemeClr>
                </a:solidFill>
              </a:rPr>
              <a:t>BEST BUY  </a:t>
            </a:r>
            <a:r>
              <a:rPr lang="en-US" sz="700">
                <a:ln>
                  <a:noFill/>
                </a:ln>
                <a:solidFill>
                  <a:schemeClr val="tx1">
                    <a:lumMod val="75000"/>
                    <a:lumOff val="25000"/>
                  </a:schemeClr>
                </a:solidFill>
              </a:rPr>
              <a:t>INTERNAL USE ONLY. DO NOT COPY, PUBLISH OR DISTRIBUTE. THE MATERIAL IN THIS DOCUMENT IS CONFIDENTIAL TO BEST BUY.</a:t>
            </a:r>
          </a:p>
        </p:txBody>
      </p:sp>
      <p:pic>
        <p:nvPicPr>
          <p:cNvPr id="44" name="Graphic 43">
            <a:extLst>
              <a:ext uri="{FF2B5EF4-FFF2-40B4-BE49-F238E27FC236}">
                <a16:creationId xmlns:a16="http://schemas.microsoft.com/office/drawing/2014/main" id="{55292EAF-954B-4684-8007-01F31E05D383}"/>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31044" y="6187411"/>
            <a:ext cx="560538" cy="327994"/>
          </a:xfrm>
          <a:prstGeom prst="rect">
            <a:avLst/>
          </a:prstGeom>
        </p:spPr>
      </p:pic>
    </p:spTree>
    <p:extLst>
      <p:ext uri="{BB962C8B-B14F-4D97-AF65-F5344CB8AC3E}">
        <p14:creationId xmlns:p14="http://schemas.microsoft.com/office/powerpoint/2010/main" val="3391816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A4C714-88DC-47D6-80A8-F679908A1DCC}"/>
              </a:ext>
            </a:extLst>
          </p:cNvPr>
          <p:cNvSpPr>
            <a:spLocks noGrp="1"/>
          </p:cNvSpPr>
          <p:nvPr>
            <p:ph type="title"/>
          </p:nvPr>
        </p:nvSpPr>
        <p:spPr>
          <a:xfrm>
            <a:off x="342900" y="293913"/>
            <a:ext cx="11524634" cy="557805"/>
          </a:xfrm>
          <a:prstGeom prst="rect">
            <a:avLst/>
          </a:prstGeom>
          <a:noFill/>
        </p:spPr>
        <p:txBody>
          <a:bodyPr vert="horz" lIns="0" tIns="0" rIns="0" bIns="0" rtlCol="0" anchor="ctr"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789D9FFC-939C-48EE-BEC6-E87A3DBA5931}"/>
              </a:ext>
            </a:extLst>
          </p:cNvPr>
          <p:cNvSpPr>
            <a:spLocks noGrp="1"/>
          </p:cNvSpPr>
          <p:nvPr>
            <p:ph type="body" idx="1"/>
          </p:nvPr>
        </p:nvSpPr>
        <p:spPr>
          <a:xfrm>
            <a:off x="342900" y="1371600"/>
            <a:ext cx="11506200" cy="468630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B0EDB779-3D5B-4156-A59F-A465E48AEDE7}"/>
              </a:ext>
            </a:extLst>
          </p:cNvPr>
          <p:cNvSpPr>
            <a:spLocks noGrp="1"/>
          </p:cNvSpPr>
          <p:nvPr>
            <p:ph type="sldNum" sz="quarter" idx="4"/>
          </p:nvPr>
        </p:nvSpPr>
        <p:spPr>
          <a:xfrm>
            <a:off x="11796226" y="6647867"/>
            <a:ext cx="211097" cy="150767"/>
          </a:xfrm>
          <a:prstGeom prst="rect">
            <a:avLst/>
          </a:prstGeom>
        </p:spPr>
        <p:txBody>
          <a:bodyPr vert="horz" lIns="0" tIns="0" rIns="0" bIns="0" rtlCol="0" anchor="t" anchorCtr="0"/>
          <a:lstStyle>
            <a:lvl1pPr algn="r">
              <a:defRPr lang="en-US" sz="700" cap="all" baseline="0" smtClean="0">
                <a:solidFill>
                  <a:schemeClr val="tx1">
                    <a:lumMod val="75000"/>
                    <a:lumOff val="25000"/>
                  </a:schemeClr>
                </a:solidFill>
              </a:defRPr>
            </a:lvl1pPr>
          </a:lstStyle>
          <a:p>
            <a:fld id="{C8C09DA5-8C43-4702-8900-F4900F7A89AE}" type="slidenum">
              <a:rPr lang="en-US" smtClean="0"/>
              <a:pPr/>
              <a:t>‹#›</a:t>
            </a:fld>
            <a:endParaRPr lang="en-US"/>
          </a:p>
        </p:txBody>
      </p:sp>
      <p:pic>
        <p:nvPicPr>
          <p:cNvPr id="6" name="Graphic 5">
            <a:extLst>
              <a:ext uri="{FF2B5EF4-FFF2-40B4-BE49-F238E27FC236}">
                <a16:creationId xmlns:a16="http://schemas.microsoft.com/office/drawing/2014/main" id="{BE87498D-FF98-4200-B84D-696CC5DE782E}"/>
              </a:ext>
            </a:extLst>
          </p:cNvPr>
          <p:cNvPicPr>
            <a:picLocks noChangeAspect="1"/>
          </p:cNvPicPr>
          <p:nvPr userDrawn="1"/>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8184" y="6199285"/>
            <a:ext cx="560538" cy="327995"/>
          </a:xfrm>
          <a:prstGeom prst="rect">
            <a:avLst/>
          </a:prstGeom>
        </p:spPr>
      </p:pic>
      <p:sp>
        <p:nvSpPr>
          <p:cNvPr id="7" name="Text Placeholder 18">
            <a:extLst>
              <a:ext uri="{FF2B5EF4-FFF2-40B4-BE49-F238E27FC236}">
                <a16:creationId xmlns:a16="http://schemas.microsoft.com/office/drawing/2014/main" id="{87BC8725-30AB-4C6C-BA72-0A9E69C1E3DD}"/>
              </a:ext>
            </a:extLst>
          </p:cNvPr>
          <p:cNvSpPr txBox="1">
            <a:spLocks/>
          </p:cNvSpPr>
          <p:nvPr userDrawn="1"/>
        </p:nvSpPr>
        <p:spPr>
          <a:xfrm>
            <a:off x="202791" y="6644501"/>
            <a:ext cx="7113587" cy="148983"/>
          </a:xfrm>
          <a:prstGeom prst="rect">
            <a:avLst/>
          </a:prstGeom>
        </p:spPr>
        <p:txBody>
          <a:bodyPr vert="horz" lIns="0" tIns="0" rIns="0" bIns="0" rtlCol="0" anchor="t" anchorCtr="0"/>
          <a:lstStyle>
            <a:defPPr>
              <a:defRPr lang="en-US"/>
            </a:defPPr>
            <a:lvl1pPr>
              <a:defRPr sz="600" cap="all" baseline="0"/>
            </a:lvl1pPr>
            <a:lvl2pPr marL="4572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sz="700" b="1">
                <a:ln>
                  <a:noFill/>
                </a:ln>
                <a:solidFill>
                  <a:schemeClr val="tx1">
                    <a:lumMod val="75000"/>
                    <a:lumOff val="25000"/>
                  </a:schemeClr>
                </a:solidFill>
              </a:rPr>
              <a:t>BEST BUY  </a:t>
            </a:r>
            <a:r>
              <a:rPr lang="en-US" sz="700">
                <a:ln>
                  <a:noFill/>
                </a:ln>
                <a:solidFill>
                  <a:schemeClr val="tx1">
                    <a:lumMod val="75000"/>
                    <a:lumOff val="25000"/>
                  </a:schemeClr>
                </a:solidFill>
              </a:rPr>
              <a:t>INTERNAL USE ONLY. DO NOT COPY, PUBLISH OR DISTRIBUTE. THE MATERIAL IN THIS DOCUMENT IS CONFIDENTIAL TO BEST BUY.</a:t>
            </a:r>
          </a:p>
        </p:txBody>
      </p:sp>
      <p:sp>
        <p:nvSpPr>
          <p:cNvPr id="9" name="Footer Placeholder 8">
            <a:extLst>
              <a:ext uri="{FF2B5EF4-FFF2-40B4-BE49-F238E27FC236}">
                <a16:creationId xmlns:a16="http://schemas.microsoft.com/office/drawing/2014/main" id="{CE8ECC27-01D5-4E5F-9913-A0846ABD814A}"/>
              </a:ext>
            </a:extLst>
          </p:cNvPr>
          <p:cNvSpPr>
            <a:spLocks noGrp="1"/>
          </p:cNvSpPr>
          <p:nvPr>
            <p:ph type="ftr" sz="quarter" idx="3"/>
          </p:nvPr>
        </p:nvSpPr>
        <p:spPr>
          <a:xfrm>
            <a:off x="7665720" y="6647867"/>
            <a:ext cx="3775547" cy="150767"/>
          </a:xfrm>
          <a:prstGeom prst="rect">
            <a:avLst/>
          </a:prstGeom>
        </p:spPr>
        <p:txBody>
          <a:bodyPr vert="horz" lIns="0" tIns="0" rIns="0" bIns="0" rtlCol="0" anchor="t" anchorCtr="0"/>
          <a:lstStyle>
            <a:lvl1pPr algn="r">
              <a:defRPr lang="en-US" sz="700" cap="all" baseline="0">
                <a:solidFill>
                  <a:schemeClr val="tx1">
                    <a:lumMod val="75000"/>
                    <a:lumOff val="25000"/>
                  </a:schemeClr>
                </a:solidFill>
              </a:defRPr>
            </a:lvl1pPr>
          </a:lstStyle>
          <a:p>
            <a:r>
              <a:rPr lang="en-US"/>
              <a:t>SAMPLE FOOTER TEXT</a:t>
            </a:r>
          </a:p>
        </p:txBody>
      </p:sp>
      <p:cxnSp>
        <p:nvCxnSpPr>
          <p:cNvPr id="11" name="Straight Connector 10">
            <a:extLst>
              <a:ext uri="{FF2B5EF4-FFF2-40B4-BE49-F238E27FC236}">
                <a16:creationId xmlns:a16="http://schemas.microsoft.com/office/drawing/2014/main" id="{CF81472F-08A1-41E7-90D5-DF2F918E8DAC}"/>
              </a:ext>
            </a:extLst>
          </p:cNvPr>
          <p:cNvCxnSpPr/>
          <p:nvPr userDrawn="1"/>
        </p:nvCxnSpPr>
        <p:spPr>
          <a:xfrm>
            <a:off x="337185" y="872762"/>
            <a:ext cx="1152463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F86D77D-3A11-491C-9129-68A32A20D05E}"/>
              </a:ext>
            </a:extLst>
          </p:cNvPr>
          <p:cNvCxnSpPr>
            <a:cxnSpLocks/>
          </p:cNvCxnSpPr>
          <p:nvPr userDrawn="1"/>
        </p:nvCxnSpPr>
        <p:spPr>
          <a:xfrm>
            <a:off x="202791" y="6584457"/>
            <a:ext cx="1181013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6885526"/>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685" r:id="rId3"/>
    <p:sldLayoutId id="2147483791"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80000"/>
        </a:lnSpc>
        <a:spcBef>
          <a:spcPct val="0"/>
        </a:spcBef>
        <a:buNone/>
        <a:defRPr sz="4000" b="1" kern="1200">
          <a:solidFill>
            <a:schemeClr val="accent1"/>
          </a:solidFill>
          <a:latin typeface="+mj-lt"/>
          <a:ea typeface="+mj-ea"/>
          <a:cs typeface="+mj-cs"/>
        </a:defRPr>
      </a:lvl1pPr>
    </p:titleStyle>
    <p:bodyStyle>
      <a:lvl1pPr marL="171450" indent="-165100" algn="l" defTabSz="914400" rtl="0" eaLnBrk="1" latinLnBrk="0" hangingPunct="1">
        <a:lnSpc>
          <a:spcPct val="90000"/>
        </a:lnSpc>
        <a:spcBef>
          <a:spcPts val="1800"/>
        </a:spcBef>
        <a:spcAft>
          <a:spcPts val="0"/>
        </a:spcAft>
        <a:buClr>
          <a:schemeClr val="accent1"/>
        </a:buClr>
        <a:buSzPct val="100000"/>
        <a:buFont typeface="Arial" panose="020B0604020202020204" pitchFamily="34" charset="0"/>
        <a:buChar char="•"/>
        <a:tabLst/>
        <a:defRPr sz="2200" kern="1200">
          <a:solidFill>
            <a:schemeClr val="tx1"/>
          </a:solidFill>
          <a:latin typeface="+mn-lt"/>
          <a:ea typeface="+mn-ea"/>
          <a:cs typeface="+mn-cs"/>
        </a:defRPr>
      </a:lvl1pPr>
      <a:lvl2pPr marL="404813" indent="-171450" algn="l" defTabSz="914400" rtl="0" eaLnBrk="1" latinLnBrk="0" hangingPunct="1">
        <a:lnSpc>
          <a:spcPct val="90000"/>
        </a:lnSpc>
        <a:spcBef>
          <a:spcPts val="600"/>
        </a:spcBef>
        <a:spcAft>
          <a:spcPts val="1200"/>
        </a:spcAft>
        <a:buClr>
          <a:schemeClr val="accent1"/>
        </a:buClr>
        <a:buSzPct val="110000"/>
        <a:buFont typeface="Human BBY Office" pitchFamily="2" charset="0"/>
        <a:buChar char="›"/>
        <a:tabLst/>
        <a:defRPr sz="1800" kern="1200">
          <a:solidFill>
            <a:schemeClr val="tx1"/>
          </a:solidFill>
          <a:latin typeface="+mn-lt"/>
          <a:ea typeface="+mn-ea"/>
          <a:cs typeface="+mn-cs"/>
        </a:defRPr>
      </a:lvl2pPr>
      <a:lvl3pPr marL="630238" indent="-171450" algn="l" defTabSz="914400" rtl="0" eaLnBrk="1" latinLnBrk="0" hangingPunct="1">
        <a:lnSpc>
          <a:spcPct val="90000"/>
        </a:lnSpc>
        <a:spcBef>
          <a:spcPts val="0"/>
        </a:spcBef>
        <a:spcAft>
          <a:spcPts val="600"/>
        </a:spcAft>
        <a:buClr>
          <a:schemeClr val="accent1"/>
        </a:buClr>
        <a:buSzPct val="90000"/>
        <a:buFont typeface="Arial" charset="0"/>
        <a:buChar char="•"/>
        <a:tabLst/>
        <a:defRPr sz="2000" kern="1200">
          <a:solidFill>
            <a:schemeClr val="tx1"/>
          </a:solidFill>
          <a:latin typeface="+mn-lt"/>
          <a:ea typeface="+mn-ea"/>
          <a:cs typeface="+mn-cs"/>
        </a:defRPr>
      </a:lvl3pPr>
      <a:lvl4pPr marL="857250" indent="-171450" algn="l" defTabSz="914400" rtl="0" eaLnBrk="1" latinLnBrk="0" hangingPunct="1">
        <a:lnSpc>
          <a:spcPct val="90000"/>
        </a:lnSpc>
        <a:spcBef>
          <a:spcPts val="0"/>
        </a:spcBef>
        <a:spcAft>
          <a:spcPts val="600"/>
        </a:spcAft>
        <a:buClr>
          <a:schemeClr val="accent1"/>
        </a:buClr>
        <a:buSzPct val="100000"/>
        <a:buFont typeface="Human BBY Office" pitchFamily="2" charset="0"/>
        <a:buChar char="›"/>
        <a:tabLst/>
        <a:defRPr sz="1800" kern="1200">
          <a:solidFill>
            <a:schemeClr val="tx1"/>
          </a:solidFill>
          <a:latin typeface="+mn-lt"/>
          <a:ea typeface="+mn-ea"/>
          <a:cs typeface="+mn-cs"/>
        </a:defRPr>
      </a:lvl4pPr>
      <a:lvl5pPr marL="1090613" indent="-171450" algn="l" defTabSz="914400" rtl="0" eaLnBrk="1" latinLnBrk="0" hangingPunct="1">
        <a:lnSpc>
          <a:spcPct val="90000"/>
        </a:lnSpc>
        <a:spcBef>
          <a:spcPts val="0"/>
        </a:spcBef>
        <a:spcAft>
          <a:spcPts val="600"/>
        </a:spcAft>
        <a:buClr>
          <a:schemeClr val="accent1"/>
        </a:buClr>
        <a:buSzPct val="90000"/>
        <a:buFont typeface="Arial"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528" userDrawn="1">
          <p15:clr>
            <a:srgbClr val="F26B43"/>
          </p15:clr>
        </p15:guide>
        <p15:guide id="5" pos="7474" userDrawn="1">
          <p15:clr>
            <a:srgbClr val="F26B43"/>
          </p15:clr>
        </p15:guide>
        <p15:guide id="6" pos="7152" userDrawn="1">
          <p15:clr>
            <a:srgbClr val="F26B43"/>
          </p15:clr>
        </p15:guide>
        <p15:guide id="7" pos="3816" userDrawn="1">
          <p15:clr>
            <a:srgbClr val="F26B43"/>
          </p15:clr>
        </p15:guide>
        <p15:guide id="8" pos="3864" userDrawn="1">
          <p15:clr>
            <a:srgbClr val="F26B43"/>
          </p15:clr>
        </p15:guide>
        <p15:guide id="9" orient="horz" pos="432" userDrawn="1">
          <p15:clr>
            <a:srgbClr val="F26B43"/>
          </p15:clr>
        </p15:guide>
        <p15:guide id="14" orient="horz" pos="2016" userDrawn="1">
          <p15:clr>
            <a:srgbClr val="F26B43"/>
          </p15:clr>
        </p15:guide>
        <p15:guide id="15" orient="horz" pos="2304" userDrawn="1">
          <p15:clr>
            <a:srgbClr val="F26B43"/>
          </p15:clr>
        </p15:guide>
        <p15:guide id="16" orient="horz" pos="3826" userDrawn="1">
          <p15:clr>
            <a:srgbClr val="F26B43"/>
          </p15:clr>
        </p15:guide>
        <p15:guide id="20" orient="horz" pos="862" userDrawn="1">
          <p15:clr>
            <a:srgbClr val="F26B43"/>
          </p15:clr>
        </p15:guide>
        <p15:guide id="21" orient="horz" pos="4142" userDrawn="1">
          <p15:clr>
            <a:srgbClr val="F26B43"/>
          </p15:clr>
        </p15:guide>
        <p15:guide id="22" pos="206" userDrawn="1">
          <p15:clr>
            <a:srgbClr val="F26B43"/>
          </p15:clr>
        </p15:guide>
        <p15:guide id="23" orient="horz" pos="1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A4C714-88DC-47D6-80A8-F679908A1DCC}"/>
              </a:ext>
            </a:extLst>
          </p:cNvPr>
          <p:cNvSpPr>
            <a:spLocks noGrp="1"/>
          </p:cNvSpPr>
          <p:nvPr>
            <p:ph type="title"/>
          </p:nvPr>
        </p:nvSpPr>
        <p:spPr>
          <a:xfrm>
            <a:off x="342900" y="293913"/>
            <a:ext cx="11524634" cy="557805"/>
          </a:xfrm>
          <a:prstGeom prst="rect">
            <a:avLst/>
          </a:prstGeom>
          <a:noFill/>
        </p:spPr>
        <p:txBody>
          <a:bodyPr vert="horz" lIns="0" tIns="0" rIns="0" bIns="0" rtlCol="0" anchor="ctr"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789D9FFC-939C-48EE-BEC6-E87A3DBA5931}"/>
              </a:ext>
            </a:extLst>
          </p:cNvPr>
          <p:cNvSpPr>
            <a:spLocks noGrp="1"/>
          </p:cNvSpPr>
          <p:nvPr>
            <p:ph type="body" idx="1"/>
          </p:nvPr>
        </p:nvSpPr>
        <p:spPr>
          <a:xfrm>
            <a:off x="342900" y="1371600"/>
            <a:ext cx="11506200" cy="468630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B0EDB779-3D5B-4156-A59F-A465E48AEDE7}"/>
              </a:ext>
            </a:extLst>
          </p:cNvPr>
          <p:cNvSpPr>
            <a:spLocks noGrp="1"/>
          </p:cNvSpPr>
          <p:nvPr>
            <p:ph type="sldNum" sz="quarter" idx="4"/>
          </p:nvPr>
        </p:nvSpPr>
        <p:spPr>
          <a:xfrm>
            <a:off x="11796226" y="6647867"/>
            <a:ext cx="211097" cy="150767"/>
          </a:xfrm>
          <a:prstGeom prst="rect">
            <a:avLst/>
          </a:prstGeom>
        </p:spPr>
        <p:txBody>
          <a:bodyPr vert="horz" lIns="0" tIns="0" rIns="0" bIns="0" rtlCol="0" anchor="t" anchorCtr="0"/>
          <a:lstStyle>
            <a:lvl1pPr algn="r">
              <a:defRPr lang="en-US" sz="700" cap="all" baseline="0" smtClean="0">
                <a:solidFill>
                  <a:schemeClr val="tx1">
                    <a:lumMod val="75000"/>
                    <a:lumOff val="25000"/>
                  </a:schemeClr>
                </a:solidFill>
              </a:defRPr>
            </a:lvl1pPr>
          </a:lstStyle>
          <a:p>
            <a:fld id="{C8C09DA5-8C43-4702-8900-F4900F7A89AE}" type="slidenum">
              <a:rPr lang="en-US" smtClean="0"/>
              <a:pPr/>
              <a:t>‹#›</a:t>
            </a:fld>
            <a:endParaRPr lang="en-US"/>
          </a:p>
        </p:txBody>
      </p:sp>
      <p:sp>
        <p:nvSpPr>
          <p:cNvPr id="7" name="Text Placeholder 18">
            <a:extLst>
              <a:ext uri="{FF2B5EF4-FFF2-40B4-BE49-F238E27FC236}">
                <a16:creationId xmlns:a16="http://schemas.microsoft.com/office/drawing/2014/main" id="{87BC8725-30AB-4C6C-BA72-0A9E69C1E3DD}"/>
              </a:ext>
            </a:extLst>
          </p:cNvPr>
          <p:cNvSpPr txBox="1">
            <a:spLocks/>
          </p:cNvSpPr>
          <p:nvPr userDrawn="1"/>
        </p:nvSpPr>
        <p:spPr>
          <a:xfrm>
            <a:off x="202791" y="6644501"/>
            <a:ext cx="7113587" cy="148983"/>
          </a:xfrm>
          <a:prstGeom prst="rect">
            <a:avLst/>
          </a:prstGeom>
        </p:spPr>
        <p:txBody>
          <a:bodyPr vert="horz" lIns="0" tIns="0" rIns="0" bIns="0" rtlCol="0" anchor="t" anchorCtr="0"/>
          <a:lstStyle>
            <a:defPPr>
              <a:defRPr lang="en-US"/>
            </a:defPPr>
            <a:lvl1pPr>
              <a:defRPr sz="600" cap="all" baseline="0"/>
            </a:lvl1pPr>
            <a:lvl2pPr marL="4572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sz="700" b="1">
                <a:ln>
                  <a:noFill/>
                </a:ln>
                <a:solidFill>
                  <a:schemeClr val="tx1">
                    <a:lumMod val="75000"/>
                    <a:lumOff val="25000"/>
                  </a:schemeClr>
                </a:solidFill>
              </a:rPr>
              <a:t>BEST BUY  </a:t>
            </a:r>
            <a:r>
              <a:rPr lang="en-US" sz="700">
                <a:ln>
                  <a:noFill/>
                </a:ln>
                <a:solidFill>
                  <a:schemeClr val="tx1">
                    <a:lumMod val="75000"/>
                    <a:lumOff val="25000"/>
                  </a:schemeClr>
                </a:solidFill>
              </a:rPr>
              <a:t>INTERNAL USE ONLY. DO NOT COPY, PUBLISH OR DISTRIBUTE. THE MATERIAL IN THIS DOCUMENT IS CONFIDENTIAL TO BEST BUY.</a:t>
            </a:r>
          </a:p>
        </p:txBody>
      </p:sp>
      <p:sp>
        <p:nvSpPr>
          <p:cNvPr id="9" name="Footer Placeholder 8">
            <a:extLst>
              <a:ext uri="{FF2B5EF4-FFF2-40B4-BE49-F238E27FC236}">
                <a16:creationId xmlns:a16="http://schemas.microsoft.com/office/drawing/2014/main" id="{CE8ECC27-01D5-4E5F-9913-A0846ABD814A}"/>
              </a:ext>
            </a:extLst>
          </p:cNvPr>
          <p:cNvSpPr>
            <a:spLocks noGrp="1"/>
          </p:cNvSpPr>
          <p:nvPr>
            <p:ph type="ftr" sz="quarter" idx="3"/>
          </p:nvPr>
        </p:nvSpPr>
        <p:spPr>
          <a:xfrm>
            <a:off x="7665720" y="6647867"/>
            <a:ext cx="3775547" cy="150767"/>
          </a:xfrm>
          <a:prstGeom prst="rect">
            <a:avLst/>
          </a:prstGeom>
        </p:spPr>
        <p:txBody>
          <a:bodyPr vert="horz" lIns="0" tIns="0" rIns="0" bIns="0" rtlCol="0" anchor="t" anchorCtr="0"/>
          <a:lstStyle>
            <a:lvl1pPr algn="r">
              <a:defRPr lang="en-US" sz="700" cap="all" baseline="0">
                <a:solidFill>
                  <a:schemeClr val="tx1">
                    <a:lumMod val="75000"/>
                    <a:lumOff val="25000"/>
                  </a:schemeClr>
                </a:solidFill>
              </a:defRPr>
            </a:lvl1pPr>
          </a:lstStyle>
          <a:p>
            <a:r>
              <a:rPr lang="en-US"/>
              <a:t>SAMPLE FOOTER TEXT</a:t>
            </a:r>
          </a:p>
        </p:txBody>
      </p:sp>
      <p:cxnSp>
        <p:nvCxnSpPr>
          <p:cNvPr id="11" name="Straight Connector 10">
            <a:extLst>
              <a:ext uri="{FF2B5EF4-FFF2-40B4-BE49-F238E27FC236}">
                <a16:creationId xmlns:a16="http://schemas.microsoft.com/office/drawing/2014/main" id="{CF81472F-08A1-41E7-90D5-DF2F918E8DAC}"/>
              </a:ext>
            </a:extLst>
          </p:cNvPr>
          <p:cNvCxnSpPr/>
          <p:nvPr userDrawn="1"/>
        </p:nvCxnSpPr>
        <p:spPr>
          <a:xfrm>
            <a:off x="337185" y="872762"/>
            <a:ext cx="1152463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F86D77D-3A11-491C-9129-68A32A20D05E}"/>
              </a:ext>
            </a:extLst>
          </p:cNvPr>
          <p:cNvCxnSpPr>
            <a:cxnSpLocks/>
          </p:cNvCxnSpPr>
          <p:nvPr userDrawn="1"/>
        </p:nvCxnSpPr>
        <p:spPr>
          <a:xfrm>
            <a:off x="202791" y="6584457"/>
            <a:ext cx="1181013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7F6ED770-7F17-4897-BEAB-A33293B35C4E}"/>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31044" y="6187411"/>
            <a:ext cx="560538" cy="327994"/>
          </a:xfrm>
          <a:prstGeom prst="rect">
            <a:avLst/>
          </a:prstGeom>
        </p:spPr>
      </p:pic>
    </p:spTree>
    <p:extLst>
      <p:ext uri="{BB962C8B-B14F-4D97-AF65-F5344CB8AC3E}">
        <p14:creationId xmlns:p14="http://schemas.microsoft.com/office/powerpoint/2010/main" val="2479742524"/>
      </p:ext>
    </p:extLst>
  </p:cSld>
  <p:clrMap bg1="lt1" tx1="dk1" bg2="lt2" tx2="dk2" accent1="accent1" accent2="accent2" accent3="accent3" accent4="accent4" accent5="accent5" accent6="accent6" hlink="hlink" folHlink="folHlink"/>
  <p:sldLayoutIdLst>
    <p:sldLayoutId id="2147483774" r:id="rId1"/>
    <p:sldLayoutId id="2147483785" r:id="rId2"/>
    <p:sldLayoutId id="2147483790"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80000"/>
        </a:lnSpc>
        <a:spcBef>
          <a:spcPct val="0"/>
        </a:spcBef>
        <a:buNone/>
        <a:defRPr sz="4000" b="1" kern="1200">
          <a:solidFill>
            <a:schemeClr val="accent1"/>
          </a:solidFill>
          <a:latin typeface="+mj-lt"/>
          <a:ea typeface="+mj-ea"/>
          <a:cs typeface="+mj-cs"/>
        </a:defRPr>
      </a:lvl1pPr>
    </p:titleStyle>
    <p:bodyStyle>
      <a:lvl1pPr marL="171450" indent="-165100" algn="l" defTabSz="914400" rtl="0" eaLnBrk="1" latinLnBrk="0" hangingPunct="1">
        <a:lnSpc>
          <a:spcPct val="90000"/>
        </a:lnSpc>
        <a:spcBef>
          <a:spcPts val="1800"/>
        </a:spcBef>
        <a:spcAft>
          <a:spcPts val="0"/>
        </a:spcAft>
        <a:buClr>
          <a:schemeClr val="accent1"/>
        </a:buClr>
        <a:buSzPct val="100000"/>
        <a:buFont typeface="Arial" panose="020B0604020202020204" pitchFamily="34" charset="0"/>
        <a:buChar char="•"/>
        <a:tabLst/>
        <a:defRPr sz="2200" kern="1200">
          <a:solidFill>
            <a:schemeClr val="tx1"/>
          </a:solidFill>
          <a:latin typeface="+mn-lt"/>
          <a:ea typeface="+mn-ea"/>
          <a:cs typeface="+mn-cs"/>
        </a:defRPr>
      </a:lvl1pPr>
      <a:lvl2pPr marL="404813" indent="-171450" algn="l" defTabSz="914400" rtl="0" eaLnBrk="1" latinLnBrk="0" hangingPunct="1">
        <a:lnSpc>
          <a:spcPct val="90000"/>
        </a:lnSpc>
        <a:spcBef>
          <a:spcPts val="600"/>
        </a:spcBef>
        <a:spcAft>
          <a:spcPts val="1200"/>
        </a:spcAft>
        <a:buClr>
          <a:schemeClr val="accent1"/>
        </a:buClr>
        <a:buSzPct val="110000"/>
        <a:buFont typeface="Human BBY Office" pitchFamily="2" charset="0"/>
        <a:buChar char="›"/>
        <a:tabLst/>
        <a:defRPr sz="1800" kern="1200">
          <a:solidFill>
            <a:schemeClr val="tx1"/>
          </a:solidFill>
          <a:latin typeface="+mn-lt"/>
          <a:ea typeface="+mn-ea"/>
          <a:cs typeface="+mn-cs"/>
        </a:defRPr>
      </a:lvl2pPr>
      <a:lvl3pPr marL="630238" indent="-171450" algn="l" defTabSz="914400" rtl="0" eaLnBrk="1" latinLnBrk="0" hangingPunct="1">
        <a:lnSpc>
          <a:spcPct val="90000"/>
        </a:lnSpc>
        <a:spcBef>
          <a:spcPts val="0"/>
        </a:spcBef>
        <a:spcAft>
          <a:spcPts val="600"/>
        </a:spcAft>
        <a:buClr>
          <a:schemeClr val="accent1"/>
        </a:buClr>
        <a:buSzPct val="90000"/>
        <a:buFont typeface="Arial" charset="0"/>
        <a:buChar char="•"/>
        <a:tabLst/>
        <a:defRPr sz="2000" kern="1200">
          <a:solidFill>
            <a:schemeClr val="tx1"/>
          </a:solidFill>
          <a:latin typeface="+mn-lt"/>
          <a:ea typeface="+mn-ea"/>
          <a:cs typeface="+mn-cs"/>
        </a:defRPr>
      </a:lvl3pPr>
      <a:lvl4pPr marL="857250" indent="-171450" algn="l" defTabSz="914400" rtl="0" eaLnBrk="1" latinLnBrk="0" hangingPunct="1">
        <a:lnSpc>
          <a:spcPct val="90000"/>
        </a:lnSpc>
        <a:spcBef>
          <a:spcPts val="0"/>
        </a:spcBef>
        <a:spcAft>
          <a:spcPts val="600"/>
        </a:spcAft>
        <a:buClr>
          <a:schemeClr val="accent1"/>
        </a:buClr>
        <a:buSzPct val="100000"/>
        <a:buFont typeface="Human BBY Office" pitchFamily="2" charset="0"/>
        <a:buChar char="›"/>
        <a:tabLst/>
        <a:defRPr sz="1800" kern="1200">
          <a:solidFill>
            <a:schemeClr val="tx1"/>
          </a:solidFill>
          <a:latin typeface="+mn-lt"/>
          <a:ea typeface="+mn-ea"/>
          <a:cs typeface="+mn-cs"/>
        </a:defRPr>
      </a:lvl4pPr>
      <a:lvl5pPr marL="1090613" indent="-171450" algn="l" defTabSz="914400" rtl="0" eaLnBrk="1" latinLnBrk="0" hangingPunct="1">
        <a:lnSpc>
          <a:spcPct val="90000"/>
        </a:lnSpc>
        <a:spcBef>
          <a:spcPts val="0"/>
        </a:spcBef>
        <a:spcAft>
          <a:spcPts val="600"/>
        </a:spcAft>
        <a:buClr>
          <a:schemeClr val="accent1"/>
        </a:buClr>
        <a:buSzPct val="90000"/>
        <a:buFont typeface="Arial"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528">
          <p15:clr>
            <a:srgbClr val="F26B43"/>
          </p15:clr>
        </p15:guide>
        <p15:guide id="5" pos="7474">
          <p15:clr>
            <a:srgbClr val="F26B43"/>
          </p15:clr>
        </p15:guide>
        <p15:guide id="6" pos="7152">
          <p15:clr>
            <a:srgbClr val="F26B43"/>
          </p15:clr>
        </p15:guide>
        <p15:guide id="7" pos="3816">
          <p15:clr>
            <a:srgbClr val="F26B43"/>
          </p15:clr>
        </p15:guide>
        <p15:guide id="8" pos="3864">
          <p15:clr>
            <a:srgbClr val="F26B43"/>
          </p15:clr>
        </p15:guide>
        <p15:guide id="9" orient="horz" pos="432">
          <p15:clr>
            <a:srgbClr val="F26B43"/>
          </p15:clr>
        </p15:guide>
        <p15:guide id="14" orient="horz" pos="2016">
          <p15:clr>
            <a:srgbClr val="F26B43"/>
          </p15:clr>
        </p15:guide>
        <p15:guide id="15" orient="horz" pos="2304">
          <p15:clr>
            <a:srgbClr val="F26B43"/>
          </p15:clr>
        </p15:guide>
        <p15:guide id="16" orient="horz" pos="3826">
          <p15:clr>
            <a:srgbClr val="F26B43"/>
          </p15:clr>
        </p15:guide>
        <p15:guide id="20" orient="horz" pos="862">
          <p15:clr>
            <a:srgbClr val="F26B43"/>
          </p15:clr>
        </p15:guide>
        <p15:guide id="21" orient="horz" pos="4142">
          <p15:clr>
            <a:srgbClr val="F26B43"/>
          </p15:clr>
        </p15:guide>
        <p15:guide id="22" pos="206">
          <p15:clr>
            <a:srgbClr val="F26B43"/>
          </p15:clr>
        </p15:guide>
        <p15:guide id="23" orient="horz" pos="18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hyperlink" Target="https://gtvault-my.sharepoint.com/:f:/g/personal/ecalhoun8_gatech_edu/EqL3_8CVdj1Jmjb1OgDivqsBngxdYU7g3VISxY9Cd0UXeg" TargetMode="Externa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8" Type="http://schemas.openxmlformats.org/officeDocument/2006/relationships/image" Target="../media/image29.jpeg"/><Relationship Id="rId13" Type="http://schemas.openxmlformats.org/officeDocument/2006/relationships/image" Target="../media/image34.jpeg"/><Relationship Id="rId3" Type="http://schemas.openxmlformats.org/officeDocument/2006/relationships/notesSlide" Target="../notesSlides/notesSlide6.xml"/><Relationship Id="rId7" Type="http://schemas.openxmlformats.org/officeDocument/2006/relationships/image" Target="../media/image28.jpeg"/><Relationship Id="rId12" Type="http://schemas.openxmlformats.org/officeDocument/2006/relationships/image" Target="../media/image33.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27.jpeg"/><Relationship Id="rId11" Type="http://schemas.openxmlformats.org/officeDocument/2006/relationships/image" Target="../media/image32.emf"/><Relationship Id="rId5" Type="http://schemas.microsoft.com/office/2007/relationships/hdphoto" Target="../media/hdphoto1.wdp"/><Relationship Id="rId10" Type="http://schemas.openxmlformats.org/officeDocument/2006/relationships/image" Target="../media/image31.jpeg"/><Relationship Id="rId4" Type="http://schemas.openxmlformats.org/officeDocument/2006/relationships/image" Target="../media/image26.png"/><Relationship Id="rId9"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hyperlink" Target="https://jobs.bestbuy.com/"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48C4A2B-6CD9-4463-86DF-1FE3448E83DC}"/>
              </a:ext>
            </a:extLst>
          </p:cNvPr>
          <p:cNvSpPr>
            <a:spLocks noGrp="1"/>
          </p:cNvSpPr>
          <p:nvPr>
            <p:ph type="sldNum" sz="quarter" idx="11"/>
          </p:nvPr>
        </p:nvSpPr>
        <p:spPr/>
        <p:txBody>
          <a:bodyPr/>
          <a:lstStyle/>
          <a:p>
            <a:fld id="{C8C09DA5-8C43-4702-8900-F4900F7A89AE}" type="slidenum">
              <a:rPr lang="en-US" smtClean="0"/>
              <a:pPr/>
              <a:t>1</a:t>
            </a:fld>
            <a:endParaRPr lang="en-US"/>
          </a:p>
        </p:txBody>
      </p:sp>
      <p:sp>
        <p:nvSpPr>
          <p:cNvPr id="9" name="Title 1">
            <a:extLst>
              <a:ext uri="{FF2B5EF4-FFF2-40B4-BE49-F238E27FC236}">
                <a16:creationId xmlns:a16="http://schemas.microsoft.com/office/drawing/2014/main" id="{4B855DB8-B67B-4CBA-939E-70A24C9BAAED}"/>
              </a:ext>
            </a:extLst>
          </p:cNvPr>
          <p:cNvSpPr txBox="1">
            <a:spLocks/>
          </p:cNvSpPr>
          <p:nvPr/>
        </p:nvSpPr>
        <p:spPr>
          <a:xfrm>
            <a:off x="844774" y="3516783"/>
            <a:ext cx="10502381" cy="738664"/>
          </a:xfrm>
          <a:prstGeom prst="rect">
            <a:avLst/>
          </a:prstGeom>
          <a:noFill/>
        </p:spPr>
        <p:txBody>
          <a:bodyPr vert="horz" wrap="square" lIns="0" tIns="0" rIns="0" bIns="0" rtlCol="0" anchor="b" anchorCtr="0">
            <a:spAutoFit/>
          </a:bodyPr>
          <a:lstStyle>
            <a:lvl1pPr algn="l" defTabSz="914400" rtl="0" eaLnBrk="1" latinLnBrk="0" hangingPunct="1">
              <a:lnSpc>
                <a:spcPct val="80000"/>
              </a:lnSpc>
              <a:spcBef>
                <a:spcPct val="0"/>
              </a:spcBef>
              <a:buNone/>
              <a:defRPr lang="en-US" sz="7200" b="1" kern="1200" dirty="0">
                <a:solidFill>
                  <a:schemeClr val="accent1"/>
                </a:solidFill>
                <a:latin typeface="+mj-lt"/>
                <a:ea typeface="+mj-ea"/>
                <a:cs typeface="+mj-cs"/>
              </a:defRPr>
            </a:lvl1pPr>
          </a:lstStyle>
          <a:p>
            <a:r>
              <a:rPr lang="en-US" sz="6000"/>
              <a:t>Project Week Kick-off</a:t>
            </a:r>
          </a:p>
        </p:txBody>
      </p:sp>
      <p:sp>
        <p:nvSpPr>
          <p:cNvPr id="4" name="Title 1">
            <a:extLst>
              <a:ext uri="{FF2B5EF4-FFF2-40B4-BE49-F238E27FC236}">
                <a16:creationId xmlns:a16="http://schemas.microsoft.com/office/drawing/2014/main" id="{E2FEEE14-1967-A0F1-72ED-AE6E923EB7F5}"/>
              </a:ext>
            </a:extLst>
          </p:cNvPr>
          <p:cNvSpPr txBox="1">
            <a:spLocks/>
          </p:cNvSpPr>
          <p:nvPr/>
        </p:nvSpPr>
        <p:spPr>
          <a:xfrm>
            <a:off x="844774" y="4357857"/>
            <a:ext cx="10502381" cy="492443"/>
          </a:xfrm>
          <a:prstGeom prst="rect">
            <a:avLst/>
          </a:prstGeom>
          <a:noFill/>
        </p:spPr>
        <p:txBody>
          <a:bodyPr vert="horz" wrap="square" lIns="0" tIns="0" rIns="0" bIns="0" rtlCol="0" anchor="b" anchorCtr="0">
            <a:spAutoFit/>
          </a:bodyPr>
          <a:lstStyle>
            <a:lvl1pPr algn="l" defTabSz="914400" rtl="0" eaLnBrk="1" latinLnBrk="0" hangingPunct="1">
              <a:lnSpc>
                <a:spcPct val="80000"/>
              </a:lnSpc>
              <a:spcBef>
                <a:spcPct val="0"/>
              </a:spcBef>
              <a:buNone/>
              <a:defRPr lang="en-US" sz="7200" b="1" kern="1200" dirty="0">
                <a:solidFill>
                  <a:schemeClr val="accent1"/>
                </a:solidFill>
                <a:latin typeface="+mj-lt"/>
                <a:ea typeface="+mj-ea"/>
                <a:cs typeface="+mj-cs"/>
              </a:defRPr>
            </a:lvl1pPr>
          </a:lstStyle>
          <a:p>
            <a:r>
              <a:rPr lang="en-US" sz="4000"/>
              <a:t>January 6</a:t>
            </a:r>
            <a:r>
              <a:rPr lang="en-US" sz="4000" baseline="30000"/>
              <a:t>th</a:t>
            </a:r>
            <a:r>
              <a:rPr lang="en-US" sz="4000"/>
              <a:t>, 2023</a:t>
            </a:r>
          </a:p>
        </p:txBody>
      </p:sp>
    </p:spTree>
    <p:extLst>
      <p:ext uri="{BB962C8B-B14F-4D97-AF65-F5344CB8AC3E}">
        <p14:creationId xmlns:p14="http://schemas.microsoft.com/office/powerpoint/2010/main" val="4272545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684F2D-B02E-452F-59FE-4B38609F8AA1}"/>
              </a:ext>
            </a:extLst>
          </p:cNvPr>
          <p:cNvSpPr>
            <a:spLocks noGrp="1"/>
          </p:cNvSpPr>
          <p:nvPr>
            <p:ph sz="half" idx="1"/>
          </p:nvPr>
        </p:nvSpPr>
        <p:spPr>
          <a:xfrm>
            <a:off x="342900" y="1371601"/>
            <a:ext cx="5543853" cy="4686300"/>
          </a:xfrm>
        </p:spPr>
        <p:txBody>
          <a:bodyPr vert="horz" lIns="0" tIns="0" rIns="0" bIns="0" rtlCol="0" anchor="t">
            <a:noAutofit/>
          </a:bodyPr>
          <a:lstStyle/>
          <a:p>
            <a:pPr marL="6350" indent="0">
              <a:buNone/>
            </a:pPr>
            <a:r>
              <a:rPr lang="en-US" b="1"/>
              <a:t>Best Buy Provided Data</a:t>
            </a:r>
          </a:p>
          <a:p>
            <a:r>
              <a:rPr lang="en-US"/>
              <a:t>We’re starting you with a file that contains sales data for 575 of our slow selling SKUs until 7/31/2022</a:t>
            </a:r>
          </a:p>
          <a:p>
            <a:r>
              <a:rPr lang="en-US"/>
              <a:t>On January 18</a:t>
            </a:r>
            <a:r>
              <a:rPr lang="en-US" baseline="30000"/>
              <a:t>th</a:t>
            </a:r>
            <a:r>
              <a:rPr lang="en-US"/>
              <a:t> we’ll provide a second file in the same format with an additional week's worth of data for you to run validation tests and evaluate your model's true accuracy</a:t>
            </a:r>
          </a:p>
          <a:p>
            <a:endParaRPr lang="en-US"/>
          </a:p>
        </p:txBody>
      </p:sp>
      <p:sp>
        <p:nvSpPr>
          <p:cNvPr id="3" name="Content Placeholder 2">
            <a:extLst>
              <a:ext uri="{FF2B5EF4-FFF2-40B4-BE49-F238E27FC236}">
                <a16:creationId xmlns:a16="http://schemas.microsoft.com/office/drawing/2014/main" id="{1A197765-129E-125B-4D17-72CF44173F88}"/>
              </a:ext>
            </a:extLst>
          </p:cNvPr>
          <p:cNvSpPr>
            <a:spLocks noGrp="1"/>
          </p:cNvSpPr>
          <p:nvPr>
            <p:ph sz="half" idx="2"/>
          </p:nvPr>
        </p:nvSpPr>
        <p:spPr/>
        <p:txBody>
          <a:bodyPr vert="horz" lIns="0" tIns="0" rIns="0" bIns="0" rtlCol="0" anchor="t">
            <a:noAutofit/>
          </a:bodyPr>
          <a:lstStyle/>
          <a:p>
            <a:r>
              <a:rPr lang="en-US" b="1"/>
              <a:t>External Data Sources</a:t>
            </a:r>
          </a:p>
          <a:p>
            <a:r>
              <a:rPr lang="en-US"/>
              <a:t>You’re free to use any public data source as an input to your model, such as:</a:t>
            </a:r>
          </a:p>
          <a:p>
            <a:pPr marL="404495" lvl="1"/>
            <a:r>
              <a:rPr lang="en-US"/>
              <a:t>Inflation Data</a:t>
            </a:r>
          </a:p>
          <a:p>
            <a:pPr marL="404495" lvl="1"/>
            <a:r>
              <a:rPr lang="en-US"/>
              <a:t>Household Spending</a:t>
            </a:r>
          </a:p>
          <a:p>
            <a:pPr marL="404495" lvl="1"/>
            <a:r>
              <a:rPr lang="en-US"/>
              <a:t>Consumer Confidence</a:t>
            </a:r>
          </a:p>
          <a:p>
            <a:pPr marL="404495" lvl="1"/>
            <a:r>
              <a:rPr lang="en-US"/>
              <a:t>Demographics</a:t>
            </a:r>
          </a:p>
          <a:p>
            <a:r>
              <a:rPr lang="en-US"/>
              <a:t>A few we can recommend:</a:t>
            </a:r>
          </a:p>
          <a:p>
            <a:pPr marL="404495" lvl="1"/>
            <a:r>
              <a:rPr lang="en-US"/>
              <a:t>The Federal Reserve's Supply Chain Pressure Index</a:t>
            </a:r>
          </a:p>
          <a:p>
            <a:pPr marL="404495" lvl="1"/>
            <a:r>
              <a:rPr lang="en-US"/>
              <a:t>The University of Michigan's Consumer Sentiment Survey</a:t>
            </a:r>
          </a:p>
        </p:txBody>
      </p:sp>
      <p:sp>
        <p:nvSpPr>
          <p:cNvPr id="4" name="Title 3">
            <a:extLst>
              <a:ext uri="{FF2B5EF4-FFF2-40B4-BE49-F238E27FC236}">
                <a16:creationId xmlns:a16="http://schemas.microsoft.com/office/drawing/2014/main" id="{08C1BC98-94C6-23F7-C329-B99C4810BA06}"/>
              </a:ext>
            </a:extLst>
          </p:cNvPr>
          <p:cNvSpPr>
            <a:spLocks noGrp="1"/>
          </p:cNvSpPr>
          <p:nvPr>
            <p:ph type="title"/>
          </p:nvPr>
        </p:nvSpPr>
        <p:spPr/>
        <p:txBody>
          <a:bodyPr/>
          <a:lstStyle/>
          <a:p>
            <a:r>
              <a:rPr lang="en-US"/>
              <a:t>Data Sets</a:t>
            </a:r>
          </a:p>
        </p:txBody>
      </p:sp>
      <p:sp>
        <p:nvSpPr>
          <p:cNvPr id="5" name="Slide Number Placeholder 4">
            <a:extLst>
              <a:ext uri="{FF2B5EF4-FFF2-40B4-BE49-F238E27FC236}">
                <a16:creationId xmlns:a16="http://schemas.microsoft.com/office/drawing/2014/main" id="{1A3D556F-F834-81C3-60DB-75ED0A274BF2}"/>
              </a:ext>
            </a:extLst>
          </p:cNvPr>
          <p:cNvSpPr>
            <a:spLocks noGrp="1"/>
          </p:cNvSpPr>
          <p:nvPr>
            <p:ph type="sldNum" sz="quarter" idx="11"/>
          </p:nvPr>
        </p:nvSpPr>
        <p:spPr/>
        <p:txBody>
          <a:bodyPr/>
          <a:lstStyle/>
          <a:p>
            <a:pPr algn="r"/>
            <a:fld id="{C8C09DA5-8C43-4702-8900-F4900F7A89AE}" type="slidenum">
              <a:rPr lang="en-US" smtClean="0"/>
              <a:pPr algn="r"/>
              <a:t>10</a:t>
            </a:fld>
            <a:endParaRPr lang="en-US"/>
          </a:p>
        </p:txBody>
      </p:sp>
    </p:spTree>
    <p:extLst>
      <p:ext uri="{BB962C8B-B14F-4D97-AF65-F5344CB8AC3E}">
        <p14:creationId xmlns:p14="http://schemas.microsoft.com/office/powerpoint/2010/main" val="2148663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7470D7-AC04-F92E-9A06-7F510C6D130B}"/>
              </a:ext>
            </a:extLst>
          </p:cNvPr>
          <p:cNvSpPr>
            <a:spLocks noGrp="1"/>
          </p:cNvSpPr>
          <p:nvPr>
            <p:ph sz="half" idx="1"/>
          </p:nvPr>
        </p:nvSpPr>
        <p:spPr>
          <a:xfrm>
            <a:off x="342900" y="1371601"/>
            <a:ext cx="11289090" cy="4686300"/>
          </a:xfrm>
        </p:spPr>
        <p:txBody>
          <a:bodyPr vert="horz" lIns="0" tIns="0" rIns="0" bIns="0" rtlCol="0" anchor="t">
            <a:noAutofit/>
          </a:bodyPr>
          <a:lstStyle/>
          <a:p>
            <a:r>
              <a:rPr lang="en-US" dirty="0"/>
              <a:t>Here's a breakdown of the factors in the dataset you'll receive:</a:t>
            </a:r>
          </a:p>
          <a:p>
            <a:pPr marL="404495" lvl="1"/>
            <a:r>
              <a:rPr lang="en-US" sz="1400" dirty="0" err="1"/>
              <a:t>Encoded_SKU_ID</a:t>
            </a:r>
            <a:r>
              <a:rPr lang="en-US" sz="1400" dirty="0"/>
              <a:t>: A unique ID to identify each SKU</a:t>
            </a:r>
          </a:p>
          <a:p>
            <a:pPr marL="404495" lvl="1"/>
            <a:r>
              <a:rPr lang="en-US" sz="1400" dirty="0"/>
              <a:t>SALES_DATE: The date the sales for the record.</a:t>
            </a:r>
          </a:p>
          <a:p>
            <a:pPr marL="404495" lvl="1"/>
            <a:r>
              <a:rPr lang="en-US" sz="1400" dirty="0"/>
              <a:t>SUBCLASS_NAME/CLASS_NM/ML_NAME/VP_NAME/CATEGORY_NAME: Each SKU is organized into a multi-level hierarchy to group it with similar SKUs. This structure goes from the most granular (SUBCLASS_NM) up to the very broad (CATEGORY_NAME). When we don't have enough data to understand trends for a specific SKU, it is often helpful to look at the aggregate trend from other SKUs that fall into the same portions of the hierarchy.</a:t>
            </a:r>
          </a:p>
          <a:p>
            <a:pPr marL="404495" lvl="1"/>
            <a:r>
              <a:rPr lang="en-US" sz="1400" dirty="0"/>
              <a:t>RETAIL PRICE: The "Full Price" we would sell this SKU for. If there's no PROMO_PRICE, this was the price it was  on this day.</a:t>
            </a:r>
          </a:p>
          <a:p>
            <a:pPr marL="404495" lvl="1"/>
            <a:r>
              <a:rPr lang="en-US" sz="1400" dirty="0"/>
              <a:t>PROMO_PRICE: The price we put it on sale for (this is blank if there was no promo).</a:t>
            </a:r>
          </a:p>
          <a:p>
            <a:pPr marL="404495" lvl="1"/>
            <a:r>
              <a:rPr lang="en-US" sz="1400" dirty="0"/>
              <a:t>COMPETITOR_PRICE: The price our competitors were at for this SKU on this day, if known.</a:t>
            </a:r>
          </a:p>
          <a:p>
            <a:pPr marL="404495" lvl="1"/>
            <a:r>
              <a:rPr lang="en-US" sz="1400" dirty="0"/>
              <a:t>Inventory: High-level categorization of our inventory level for this SKU on this day.</a:t>
            </a:r>
          </a:p>
          <a:p>
            <a:pPr marL="404495" lvl="1"/>
            <a:r>
              <a:rPr lang="en-US" sz="1400" dirty="0"/>
              <a:t>DAILY UNITS: Your </a:t>
            </a:r>
            <a:r>
              <a:rPr lang="en-US" sz="1400" b="1" dirty="0"/>
              <a:t>Target</a:t>
            </a:r>
            <a:r>
              <a:rPr lang="en-US" sz="1400" dirty="0"/>
              <a:t> variable – how many units of this SKU were sold on this data.</a:t>
            </a:r>
          </a:p>
        </p:txBody>
      </p:sp>
      <p:sp>
        <p:nvSpPr>
          <p:cNvPr id="4" name="Title 3">
            <a:extLst>
              <a:ext uri="{FF2B5EF4-FFF2-40B4-BE49-F238E27FC236}">
                <a16:creationId xmlns:a16="http://schemas.microsoft.com/office/drawing/2014/main" id="{699F80D2-B813-7A0B-5C2F-024700E2D5D7}"/>
              </a:ext>
            </a:extLst>
          </p:cNvPr>
          <p:cNvSpPr>
            <a:spLocks noGrp="1"/>
          </p:cNvSpPr>
          <p:nvPr>
            <p:ph type="title"/>
          </p:nvPr>
        </p:nvSpPr>
        <p:spPr/>
        <p:txBody>
          <a:bodyPr/>
          <a:lstStyle/>
          <a:p>
            <a:r>
              <a:rPr lang="en-US"/>
              <a:t>Factor Descriptions</a:t>
            </a:r>
          </a:p>
        </p:txBody>
      </p:sp>
      <p:sp>
        <p:nvSpPr>
          <p:cNvPr id="5" name="Slide Number Placeholder 4">
            <a:extLst>
              <a:ext uri="{FF2B5EF4-FFF2-40B4-BE49-F238E27FC236}">
                <a16:creationId xmlns:a16="http://schemas.microsoft.com/office/drawing/2014/main" id="{F774C8B6-EC45-E558-750A-3EA4B84739E0}"/>
              </a:ext>
            </a:extLst>
          </p:cNvPr>
          <p:cNvSpPr>
            <a:spLocks noGrp="1"/>
          </p:cNvSpPr>
          <p:nvPr>
            <p:ph type="sldNum" sz="quarter" idx="11"/>
          </p:nvPr>
        </p:nvSpPr>
        <p:spPr/>
        <p:txBody>
          <a:bodyPr/>
          <a:lstStyle/>
          <a:p>
            <a:pPr algn="r"/>
            <a:fld id="{C8C09DA5-8C43-4702-8900-F4900F7A89AE}" type="slidenum">
              <a:rPr lang="en-US" smtClean="0"/>
              <a:pPr algn="r"/>
              <a:t>11</a:t>
            </a:fld>
            <a:endParaRPr lang="en-US"/>
          </a:p>
        </p:txBody>
      </p:sp>
    </p:spTree>
    <p:extLst>
      <p:ext uri="{BB962C8B-B14F-4D97-AF65-F5344CB8AC3E}">
        <p14:creationId xmlns:p14="http://schemas.microsoft.com/office/powerpoint/2010/main" val="1919544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8DB273-5ECA-54C2-7C39-7A56F1073348}"/>
              </a:ext>
            </a:extLst>
          </p:cNvPr>
          <p:cNvSpPr>
            <a:spLocks noGrp="1"/>
          </p:cNvSpPr>
          <p:nvPr>
            <p:ph idx="1"/>
          </p:nvPr>
        </p:nvSpPr>
        <p:spPr>
          <a:xfrm>
            <a:off x="342900" y="1362456"/>
            <a:ext cx="11506200" cy="4792538"/>
          </a:xfrm>
        </p:spPr>
        <p:txBody>
          <a:bodyPr numCol="3"/>
          <a:lstStyle/>
          <a:p>
            <a:r>
              <a:rPr lang="en-US" sz="2000"/>
              <a:t>Model Accuracy</a:t>
            </a:r>
          </a:p>
          <a:p>
            <a:pPr lvl="1"/>
            <a:r>
              <a:rPr lang="en-US" sz="1600"/>
              <a:t>Lowest RMSE</a:t>
            </a:r>
          </a:p>
          <a:p>
            <a:r>
              <a:rPr lang="en-US" sz="2000"/>
              <a:t>Runtime / Accuracy Trade-Off</a:t>
            </a:r>
          </a:p>
          <a:p>
            <a:pPr lvl="1"/>
            <a:r>
              <a:rPr lang="en-US" sz="1600"/>
              <a:t>Runtime &amp; Type of System</a:t>
            </a:r>
          </a:p>
          <a:p>
            <a:pPr lvl="1"/>
            <a:r>
              <a:rPr lang="en-US" sz="1600"/>
              <a:t>Trade-offs between run-time and accuracy</a:t>
            </a:r>
          </a:p>
          <a:p>
            <a:r>
              <a:rPr lang="en-US" sz="2000"/>
              <a:t>Usage of Exogenous Data</a:t>
            </a:r>
          </a:p>
          <a:p>
            <a:pPr lvl="1"/>
            <a:r>
              <a:rPr lang="en-US" sz="1600"/>
              <a:t>Did it improve accuracy?</a:t>
            </a:r>
          </a:p>
          <a:p>
            <a:pPr lvl="1"/>
            <a:r>
              <a:rPr lang="en-US" sz="1600"/>
              <a:t>Logical to use and publicly accessible?</a:t>
            </a:r>
            <a:br>
              <a:rPr lang="en-US" sz="1600"/>
            </a:br>
            <a:br>
              <a:rPr lang="en-US" sz="1600"/>
            </a:br>
            <a:br>
              <a:rPr lang="en-US" sz="1600"/>
            </a:br>
            <a:br>
              <a:rPr lang="en-US" sz="1600"/>
            </a:br>
            <a:br>
              <a:rPr lang="en-US" sz="1600"/>
            </a:br>
            <a:br>
              <a:rPr lang="en-US" sz="1600"/>
            </a:br>
            <a:br>
              <a:rPr lang="en-US" sz="1600"/>
            </a:br>
            <a:br>
              <a:rPr lang="en-US" sz="1600"/>
            </a:br>
            <a:br>
              <a:rPr lang="en-US" sz="1600"/>
            </a:br>
            <a:br>
              <a:rPr lang="en-US" sz="1600"/>
            </a:br>
            <a:br>
              <a:rPr lang="en-US" sz="1600"/>
            </a:br>
            <a:br>
              <a:rPr lang="en-US" sz="1600"/>
            </a:br>
            <a:br>
              <a:rPr lang="en-US" sz="1600"/>
            </a:br>
            <a:endParaRPr lang="en-US" sz="1600"/>
          </a:p>
          <a:p>
            <a:r>
              <a:rPr lang="en-US" sz="2000"/>
              <a:t>Model Handoff</a:t>
            </a:r>
          </a:p>
          <a:p>
            <a:pPr lvl="1"/>
            <a:r>
              <a:rPr lang="en-US" sz="1600"/>
              <a:t>Documentation deliverable</a:t>
            </a:r>
          </a:p>
          <a:p>
            <a:pPr lvl="1"/>
            <a:r>
              <a:rPr lang="en-US" sz="1600"/>
              <a:t>Ability to implement – how hard would it be to pick up and keep running with your project?</a:t>
            </a:r>
          </a:p>
          <a:p>
            <a:r>
              <a:rPr lang="en-US" sz="2000"/>
              <a:t>Team Collaboration</a:t>
            </a:r>
          </a:p>
          <a:p>
            <a:pPr lvl="1"/>
            <a:r>
              <a:rPr lang="en-US" sz="1600"/>
              <a:t>Did everyone have a role?</a:t>
            </a:r>
          </a:p>
          <a:p>
            <a:pPr lvl="1"/>
            <a:r>
              <a:rPr lang="en-US" sz="1600"/>
              <a:t>How was work divided?</a:t>
            </a:r>
            <a:br>
              <a:rPr lang="en-US" sz="1600"/>
            </a:br>
            <a:br>
              <a:rPr lang="en-US" sz="1600"/>
            </a:br>
            <a:br>
              <a:rPr lang="en-US" sz="1600"/>
            </a:br>
            <a:br>
              <a:rPr lang="en-US" sz="1600"/>
            </a:br>
            <a:br>
              <a:rPr lang="en-US" sz="1600"/>
            </a:br>
            <a:br>
              <a:rPr lang="en-US" sz="1600"/>
            </a:br>
            <a:br>
              <a:rPr lang="en-US" sz="1600"/>
            </a:br>
            <a:br>
              <a:rPr lang="en-US" sz="1600"/>
            </a:br>
            <a:br>
              <a:rPr lang="en-US" sz="1600"/>
            </a:br>
            <a:br>
              <a:rPr lang="en-US" sz="1600"/>
            </a:br>
            <a:br>
              <a:rPr lang="en-US" sz="1600"/>
            </a:br>
            <a:br>
              <a:rPr lang="en-US" sz="1600"/>
            </a:br>
            <a:br>
              <a:rPr lang="en-US" sz="1600"/>
            </a:br>
            <a:br>
              <a:rPr lang="en-US" sz="1600"/>
            </a:br>
            <a:br>
              <a:rPr lang="en-US" sz="1600"/>
            </a:br>
            <a:br>
              <a:rPr lang="en-US" sz="1600"/>
            </a:br>
            <a:br>
              <a:rPr lang="en-US" sz="1600"/>
            </a:br>
            <a:endParaRPr lang="en-US" sz="1600"/>
          </a:p>
          <a:p>
            <a:r>
              <a:rPr lang="en-US" sz="2000"/>
              <a:t>Presentation Narrative</a:t>
            </a:r>
          </a:p>
          <a:p>
            <a:pPr lvl="1"/>
            <a:r>
              <a:rPr lang="en-US" sz="1600"/>
              <a:t>Usage of storytelling</a:t>
            </a:r>
          </a:p>
          <a:p>
            <a:pPr lvl="1"/>
            <a:r>
              <a:rPr lang="en-US" sz="1600"/>
              <a:t>Completeness of story &amp; recommendations</a:t>
            </a:r>
          </a:p>
          <a:p>
            <a:r>
              <a:rPr lang="en-US" sz="2000"/>
              <a:t>Presentation Deliverable Quality</a:t>
            </a:r>
          </a:p>
          <a:p>
            <a:pPr lvl="1"/>
            <a:r>
              <a:rPr lang="en-US" sz="1600"/>
              <a:t>Efficient use of slides</a:t>
            </a:r>
          </a:p>
          <a:p>
            <a:pPr lvl="1"/>
            <a:r>
              <a:rPr lang="en-US" sz="1600"/>
              <a:t>Well-polished materials</a:t>
            </a:r>
          </a:p>
          <a:p>
            <a:pPr lvl="1"/>
            <a:r>
              <a:rPr lang="en-US" sz="1600"/>
              <a:t>Effective visuals</a:t>
            </a:r>
          </a:p>
          <a:p>
            <a:r>
              <a:rPr lang="en-US" sz="2000"/>
              <a:t>Business Understanding</a:t>
            </a:r>
          </a:p>
          <a:p>
            <a:pPr lvl="1"/>
            <a:r>
              <a:rPr lang="en-US" sz="1600"/>
              <a:t>Demonstrated understanding of business</a:t>
            </a:r>
          </a:p>
          <a:p>
            <a:pPr lvl="1"/>
            <a:r>
              <a:rPr lang="en-US" sz="1600"/>
              <a:t>Recommendations make business sense</a:t>
            </a:r>
          </a:p>
          <a:p>
            <a:endParaRPr lang="en-US" sz="2000"/>
          </a:p>
        </p:txBody>
      </p:sp>
      <p:sp>
        <p:nvSpPr>
          <p:cNvPr id="4" name="Title 3">
            <a:extLst>
              <a:ext uri="{FF2B5EF4-FFF2-40B4-BE49-F238E27FC236}">
                <a16:creationId xmlns:a16="http://schemas.microsoft.com/office/drawing/2014/main" id="{332CCB8C-13DA-4725-0638-BA558E580EFB}"/>
              </a:ext>
            </a:extLst>
          </p:cNvPr>
          <p:cNvSpPr>
            <a:spLocks noGrp="1"/>
          </p:cNvSpPr>
          <p:nvPr>
            <p:ph type="title"/>
          </p:nvPr>
        </p:nvSpPr>
        <p:spPr/>
        <p:txBody>
          <a:bodyPr/>
          <a:lstStyle/>
          <a:p>
            <a:r>
              <a:rPr lang="en-US"/>
              <a:t>Scoring Criteria</a:t>
            </a:r>
          </a:p>
        </p:txBody>
      </p:sp>
      <p:sp>
        <p:nvSpPr>
          <p:cNvPr id="5" name="Slide Number Placeholder 4">
            <a:extLst>
              <a:ext uri="{FF2B5EF4-FFF2-40B4-BE49-F238E27FC236}">
                <a16:creationId xmlns:a16="http://schemas.microsoft.com/office/drawing/2014/main" id="{309FFADE-C2E7-DD82-9F89-5E72F77FF976}"/>
              </a:ext>
            </a:extLst>
          </p:cNvPr>
          <p:cNvSpPr>
            <a:spLocks noGrp="1"/>
          </p:cNvSpPr>
          <p:nvPr>
            <p:ph type="sldNum" sz="quarter" idx="11"/>
          </p:nvPr>
        </p:nvSpPr>
        <p:spPr/>
        <p:txBody>
          <a:bodyPr/>
          <a:lstStyle/>
          <a:p>
            <a:pPr algn="r"/>
            <a:fld id="{C8C09DA5-8C43-4702-8900-F4900F7A89AE}" type="slidenum">
              <a:rPr lang="en-US" smtClean="0"/>
              <a:pPr algn="r"/>
              <a:t>12</a:t>
            </a:fld>
            <a:endParaRPr lang="en-US"/>
          </a:p>
        </p:txBody>
      </p:sp>
    </p:spTree>
    <p:extLst>
      <p:ext uri="{BB962C8B-B14F-4D97-AF65-F5344CB8AC3E}">
        <p14:creationId xmlns:p14="http://schemas.microsoft.com/office/powerpoint/2010/main" val="1814465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BEFCC26-F9D9-7E85-B014-B0C51BDC7CBD}"/>
              </a:ext>
            </a:extLst>
          </p:cNvPr>
          <p:cNvSpPr>
            <a:spLocks noGrp="1"/>
          </p:cNvSpPr>
          <p:nvPr>
            <p:ph idx="1"/>
          </p:nvPr>
        </p:nvSpPr>
        <p:spPr>
          <a:xfrm>
            <a:off x="342900" y="1371600"/>
            <a:ext cx="5015681" cy="4686301"/>
          </a:xfrm>
        </p:spPr>
        <p:txBody>
          <a:bodyPr/>
          <a:lstStyle/>
          <a:p>
            <a:r>
              <a:rPr lang="en-US" dirty="0"/>
              <a:t>Models &amp; Code</a:t>
            </a:r>
          </a:p>
          <a:p>
            <a:r>
              <a:rPr lang="en-US" dirty="0"/>
              <a:t>Visualizations</a:t>
            </a:r>
          </a:p>
          <a:p>
            <a:r>
              <a:rPr lang="en-US" dirty="0"/>
              <a:t>Presentation</a:t>
            </a:r>
          </a:p>
          <a:p>
            <a:r>
              <a:rPr lang="en-US" dirty="0"/>
              <a:t>Transition document (limit to 1 page)</a:t>
            </a:r>
          </a:p>
          <a:p>
            <a:pPr lvl="1"/>
            <a:r>
              <a:rPr lang="en-US" dirty="0"/>
              <a:t>Explain each code file at a high-level</a:t>
            </a:r>
          </a:p>
          <a:p>
            <a:pPr lvl="1"/>
            <a:r>
              <a:rPr lang="en-US" dirty="0"/>
              <a:t>Lay out key facts about the model (e.g. type, what factors used to decide)</a:t>
            </a:r>
          </a:p>
        </p:txBody>
      </p:sp>
      <p:sp>
        <p:nvSpPr>
          <p:cNvPr id="6" name="Title 5">
            <a:extLst>
              <a:ext uri="{FF2B5EF4-FFF2-40B4-BE49-F238E27FC236}">
                <a16:creationId xmlns:a16="http://schemas.microsoft.com/office/drawing/2014/main" id="{BBFE45A9-1A5C-D8CE-0B91-A07E8E3478D7}"/>
              </a:ext>
            </a:extLst>
          </p:cNvPr>
          <p:cNvSpPr>
            <a:spLocks noGrp="1"/>
          </p:cNvSpPr>
          <p:nvPr>
            <p:ph type="title"/>
          </p:nvPr>
        </p:nvSpPr>
        <p:spPr/>
        <p:txBody>
          <a:bodyPr/>
          <a:lstStyle/>
          <a:p>
            <a:r>
              <a:rPr lang="en-US"/>
              <a:t>Deliverables</a:t>
            </a:r>
          </a:p>
        </p:txBody>
      </p:sp>
      <p:sp>
        <p:nvSpPr>
          <p:cNvPr id="5" name="Slide Number Placeholder 4">
            <a:extLst>
              <a:ext uri="{FF2B5EF4-FFF2-40B4-BE49-F238E27FC236}">
                <a16:creationId xmlns:a16="http://schemas.microsoft.com/office/drawing/2014/main" id="{4BC2FCEB-7787-1B0B-A9EC-AA631CA4FA06}"/>
              </a:ext>
            </a:extLst>
          </p:cNvPr>
          <p:cNvSpPr>
            <a:spLocks noGrp="1"/>
          </p:cNvSpPr>
          <p:nvPr>
            <p:ph type="sldNum" sz="quarter" idx="11"/>
          </p:nvPr>
        </p:nvSpPr>
        <p:spPr/>
        <p:txBody>
          <a:bodyPr/>
          <a:lstStyle/>
          <a:p>
            <a:pPr algn="r"/>
            <a:fld id="{C8C09DA5-8C43-4702-8900-F4900F7A89AE}" type="slidenum">
              <a:rPr lang="en-US" smtClean="0"/>
              <a:pPr algn="r"/>
              <a:t>13</a:t>
            </a:fld>
            <a:endParaRPr lang="en-US"/>
          </a:p>
        </p:txBody>
      </p:sp>
      <p:sp>
        <p:nvSpPr>
          <p:cNvPr id="8" name="TextBox 7">
            <a:extLst>
              <a:ext uri="{FF2B5EF4-FFF2-40B4-BE49-F238E27FC236}">
                <a16:creationId xmlns:a16="http://schemas.microsoft.com/office/drawing/2014/main" id="{04531F56-4B8B-76CB-4999-AE301D2F40E6}"/>
              </a:ext>
            </a:extLst>
          </p:cNvPr>
          <p:cNvSpPr txBox="1"/>
          <p:nvPr/>
        </p:nvSpPr>
        <p:spPr>
          <a:xfrm>
            <a:off x="5832665" y="4262899"/>
            <a:ext cx="6174658" cy="1231106"/>
          </a:xfrm>
          <a:prstGeom prst="rect">
            <a:avLst/>
          </a:prstGeom>
          <a:noFill/>
        </p:spPr>
        <p:txBody>
          <a:bodyPr wrap="square" lIns="0" tIns="0" rIns="0" bIns="0" rtlCol="0">
            <a:spAutoFit/>
          </a:bodyPr>
          <a:lstStyle/>
          <a:p>
            <a:pPr algn="l"/>
            <a:r>
              <a:rPr lang="en-US" sz="2000" dirty="0">
                <a:solidFill>
                  <a:srgbClr val="FF0000"/>
                </a:solidFill>
              </a:rPr>
              <a:t>Upload by 11:59PM EST on January 19</a:t>
            </a:r>
            <a:r>
              <a:rPr lang="en-US" sz="2000" baseline="30000" dirty="0">
                <a:solidFill>
                  <a:srgbClr val="FF0000"/>
                </a:solidFill>
              </a:rPr>
              <a:t>th</a:t>
            </a:r>
            <a:r>
              <a:rPr lang="en-US" sz="2000" dirty="0">
                <a:solidFill>
                  <a:srgbClr val="FF0000"/>
                </a:solidFill>
              </a:rPr>
              <a:t>, 2023 to SharePoint folder</a:t>
            </a:r>
          </a:p>
          <a:p>
            <a:pPr algn="l"/>
            <a:endParaRPr lang="en-US" sz="2000" dirty="0">
              <a:solidFill>
                <a:srgbClr val="0046BE"/>
              </a:solidFill>
            </a:endParaRPr>
          </a:p>
          <a:p>
            <a:pPr algn="l"/>
            <a:endParaRPr lang="en-US" sz="2000" dirty="0">
              <a:solidFill>
                <a:srgbClr val="FF0000"/>
              </a:solidFill>
            </a:endParaRPr>
          </a:p>
        </p:txBody>
      </p:sp>
      <p:pic>
        <p:nvPicPr>
          <p:cNvPr id="10" name="Picture 9" descr="Wristwatch face">
            <a:extLst>
              <a:ext uri="{FF2B5EF4-FFF2-40B4-BE49-F238E27FC236}">
                <a16:creationId xmlns:a16="http://schemas.microsoft.com/office/drawing/2014/main" id="{EB3B864A-4628-4C47-A7A9-BA48755AEC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95769" y="1585451"/>
            <a:ext cx="3345013" cy="2229464"/>
          </a:xfrm>
          <a:prstGeom prst="rect">
            <a:avLst/>
          </a:prstGeom>
        </p:spPr>
      </p:pic>
    </p:spTree>
    <p:extLst>
      <p:ext uri="{BB962C8B-B14F-4D97-AF65-F5344CB8AC3E}">
        <p14:creationId xmlns:p14="http://schemas.microsoft.com/office/powerpoint/2010/main" val="947777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8617063-AC9D-442B-6839-01A80B0C7B25}"/>
              </a:ext>
            </a:extLst>
          </p:cNvPr>
          <p:cNvSpPr>
            <a:spLocks noGrp="1"/>
          </p:cNvSpPr>
          <p:nvPr>
            <p:ph type="sldNum" sz="quarter" idx="11"/>
          </p:nvPr>
        </p:nvSpPr>
        <p:spPr/>
        <p:txBody>
          <a:bodyPr/>
          <a:lstStyle/>
          <a:p>
            <a:pPr algn="r"/>
            <a:fld id="{C8C09DA5-8C43-4702-8900-F4900F7A89AE}" type="slidenum">
              <a:rPr lang="en-US" smtClean="0"/>
              <a:pPr algn="r"/>
              <a:t>14</a:t>
            </a:fld>
            <a:endParaRPr lang="en-US"/>
          </a:p>
        </p:txBody>
      </p:sp>
      <p:sp>
        <p:nvSpPr>
          <p:cNvPr id="8" name="Title 7">
            <a:extLst>
              <a:ext uri="{FF2B5EF4-FFF2-40B4-BE49-F238E27FC236}">
                <a16:creationId xmlns:a16="http://schemas.microsoft.com/office/drawing/2014/main" id="{25EE773D-3869-F560-53C7-88209366E972}"/>
              </a:ext>
            </a:extLst>
          </p:cNvPr>
          <p:cNvSpPr>
            <a:spLocks noGrp="1"/>
          </p:cNvSpPr>
          <p:nvPr>
            <p:ph type="ctrTitle"/>
          </p:nvPr>
        </p:nvSpPr>
        <p:spPr/>
        <p:txBody>
          <a:bodyPr/>
          <a:lstStyle/>
          <a:p>
            <a:r>
              <a:rPr lang="en-US"/>
              <a:t>Tips &amp; Tricks</a:t>
            </a:r>
          </a:p>
        </p:txBody>
      </p:sp>
    </p:spTree>
    <p:extLst>
      <p:ext uri="{BB962C8B-B14F-4D97-AF65-F5344CB8AC3E}">
        <p14:creationId xmlns:p14="http://schemas.microsoft.com/office/powerpoint/2010/main" val="848099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6A5F789-8EA8-752B-C914-628506AED794}"/>
              </a:ext>
            </a:extLst>
          </p:cNvPr>
          <p:cNvSpPr>
            <a:spLocks noGrp="1"/>
          </p:cNvSpPr>
          <p:nvPr>
            <p:ph idx="1"/>
          </p:nvPr>
        </p:nvSpPr>
        <p:spPr>
          <a:xfrm>
            <a:off x="361334" y="1085849"/>
            <a:ext cx="11506200" cy="4686301"/>
          </a:xfrm>
        </p:spPr>
        <p:txBody>
          <a:bodyPr/>
          <a:lstStyle/>
          <a:p>
            <a:r>
              <a:rPr lang="en-US"/>
              <a:t>Let’s do what any good data scientist would do and ask the AI…</a:t>
            </a:r>
          </a:p>
          <a:p>
            <a:endParaRPr lang="en-US"/>
          </a:p>
        </p:txBody>
      </p:sp>
      <p:sp>
        <p:nvSpPr>
          <p:cNvPr id="4" name="Title 3">
            <a:extLst>
              <a:ext uri="{FF2B5EF4-FFF2-40B4-BE49-F238E27FC236}">
                <a16:creationId xmlns:a16="http://schemas.microsoft.com/office/drawing/2014/main" id="{08ED0458-54FB-EB35-DEE0-1E61422F0225}"/>
              </a:ext>
            </a:extLst>
          </p:cNvPr>
          <p:cNvSpPr>
            <a:spLocks noGrp="1"/>
          </p:cNvSpPr>
          <p:nvPr>
            <p:ph type="title"/>
          </p:nvPr>
        </p:nvSpPr>
        <p:spPr/>
        <p:txBody>
          <a:bodyPr/>
          <a:lstStyle/>
          <a:p>
            <a:r>
              <a:rPr lang="en-US"/>
              <a:t>What is Data Storytelling?</a:t>
            </a:r>
          </a:p>
        </p:txBody>
      </p:sp>
      <p:sp>
        <p:nvSpPr>
          <p:cNvPr id="3" name="Slide Number Placeholder 2">
            <a:extLst>
              <a:ext uri="{FF2B5EF4-FFF2-40B4-BE49-F238E27FC236}">
                <a16:creationId xmlns:a16="http://schemas.microsoft.com/office/drawing/2014/main" id="{32D9A908-8A38-0406-4F33-6B15955F45D1}"/>
              </a:ext>
            </a:extLst>
          </p:cNvPr>
          <p:cNvSpPr>
            <a:spLocks noGrp="1"/>
          </p:cNvSpPr>
          <p:nvPr>
            <p:ph type="sldNum" sz="quarter" idx="11"/>
          </p:nvPr>
        </p:nvSpPr>
        <p:spPr/>
        <p:txBody>
          <a:bodyPr/>
          <a:lstStyle/>
          <a:p>
            <a:fld id="{3C2137ED-1B02-4691-A6FA-8A4730C71FAC}" type="slidenum">
              <a:rPr lang="en-US" smtClean="0"/>
              <a:pPr/>
              <a:t>15</a:t>
            </a:fld>
            <a:endParaRPr lang="en-US"/>
          </a:p>
        </p:txBody>
      </p:sp>
      <p:pic>
        <p:nvPicPr>
          <p:cNvPr id="7" name="Picture 6">
            <a:extLst>
              <a:ext uri="{FF2B5EF4-FFF2-40B4-BE49-F238E27FC236}">
                <a16:creationId xmlns:a16="http://schemas.microsoft.com/office/drawing/2014/main" id="{259A31CC-AFE6-BFDB-74DD-ED8582897651}"/>
              </a:ext>
            </a:extLst>
          </p:cNvPr>
          <p:cNvPicPr>
            <a:picLocks noChangeAspect="1"/>
          </p:cNvPicPr>
          <p:nvPr/>
        </p:nvPicPr>
        <p:blipFill>
          <a:blip r:embed="rId2"/>
          <a:stretch>
            <a:fillRect/>
          </a:stretch>
        </p:blipFill>
        <p:spPr>
          <a:xfrm>
            <a:off x="432776" y="1494603"/>
            <a:ext cx="4611171" cy="4277547"/>
          </a:xfrm>
          <a:prstGeom prst="rect">
            <a:avLst/>
          </a:prstGeom>
        </p:spPr>
      </p:pic>
      <p:pic>
        <p:nvPicPr>
          <p:cNvPr id="9" name="Picture 8">
            <a:extLst>
              <a:ext uri="{FF2B5EF4-FFF2-40B4-BE49-F238E27FC236}">
                <a16:creationId xmlns:a16="http://schemas.microsoft.com/office/drawing/2014/main" id="{546F9734-6DF2-7E6E-AAE1-1D02D8328195}"/>
              </a:ext>
            </a:extLst>
          </p:cNvPr>
          <p:cNvPicPr>
            <a:picLocks noChangeAspect="1"/>
          </p:cNvPicPr>
          <p:nvPr/>
        </p:nvPicPr>
        <p:blipFill>
          <a:blip r:embed="rId3"/>
          <a:stretch>
            <a:fillRect/>
          </a:stretch>
        </p:blipFill>
        <p:spPr>
          <a:xfrm>
            <a:off x="5172726" y="1494603"/>
            <a:ext cx="6729048" cy="4686301"/>
          </a:xfrm>
          <a:prstGeom prst="rect">
            <a:avLst/>
          </a:prstGeom>
        </p:spPr>
      </p:pic>
    </p:spTree>
    <p:extLst>
      <p:ext uri="{BB962C8B-B14F-4D97-AF65-F5344CB8AC3E}">
        <p14:creationId xmlns:p14="http://schemas.microsoft.com/office/powerpoint/2010/main" val="3813496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randombar(horizont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A1C864A-1505-0D69-7F8D-6C01B2A40721}"/>
              </a:ext>
            </a:extLst>
          </p:cNvPr>
          <p:cNvSpPr>
            <a:spLocks noGrp="1"/>
          </p:cNvSpPr>
          <p:nvPr>
            <p:ph idx="1"/>
          </p:nvPr>
        </p:nvSpPr>
        <p:spPr>
          <a:xfrm>
            <a:off x="342900" y="1371600"/>
            <a:ext cx="6386374" cy="4686301"/>
          </a:xfrm>
        </p:spPr>
        <p:txBody>
          <a:bodyPr/>
          <a:lstStyle/>
          <a:p>
            <a:r>
              <a:rPr lang="en-US" dirty="0"/>
              <a:t>Engaging &amp; informative – a compelling story makes it easier to make sense of complex information</a:t>
            </a:r>
          </a:p>
          <a:p>
            <a:r>
              <a:rPr lang="en-US" dirty="0"/>
              <a:t>Requires understanding of both the data and the audience</a:t>
            </a:r>
          </a:p>
          <a:p>
            <a:r>
              <a:rPr lang="en-US" dirty="0"/>
              <a:t>Takes the listener through the journey, doesn’t just present a conclusion</a:t>
            </a:r>
          </a:p>
          <a:p>
            <a:r>
              <a:rPr lang="en-US" dirty="0"/>
              <a:t>Anticipates questions, objections, and actionable next steps</a:t>
            </a:r>
          </a:p>
          <a:p>
            <a:r>
              <a:rPr lang="en-US" dirty="0"/>
              <a:t>Effective visualizations that get the point across in a direct &amp; succinct manner</a:t>
            </a:r>
          </a:p>
        </p:txBody>
      </p:sp>
      <p:sp>
        <p:nvSpPr>
          <p:cNvPr id="6" name="Title 5">
            <a:extLst>
              <a:ext uri="{FF2B5EF4-FFF2-40B4-BE49-F238E27FC236}">
                <a16:creationId xmlns:a16="http://schemas.microsoft.com/office/drawing/2014/main" id="{BBBC1379-2664-88F1-4031-28D1CE371F89}"/>
              </a:ext>
            </a:extLst>
          </p:cNvPr>
          <p:cNvSpPr>
            <a:spLocks noGrp="1"/>
          </p:cNvSpPr>
          <p:nvPr>
            <p:ph type="title"/>
          </p:nvPr>
        </p:nvSpPr>
        <p:spPr/>
        <p:txBody>
          <a:bodyPr/>
          <a:lstStyle/>
          <a:p>
            <a:r>
              <a:rPr lang="en-US"/>
              <a:t>Key Points for Storytelling</a:t>
            </a:r>
          </a:p>
        </p:txBody>
      </p:sp>
      <p:sp>
        <p:nvSpPr>
          <p:cNvPr id="5" name="Slide Number Placeholder 4">
            <a:extLst>
              <a:ext uri="{FF2B5EF4-FFF2-40B4-BE49-F238E27FC236}">
                <a16:creationId xmlns:a16="http://schemas.microsoft.com/office/drawing/2014/main" id="{D47B31AC-E807-4433-CFD5-AB7C788DBFA7}"/>
              </a:ext>
            </a:extLst>
          </p:cNvPr>
          <p:cNvSpPr>
            <a:spLocks noGrp="1"/>
          </p:cNvSpPr>
          <p:nvPr>
            <p:ph type="sldNum" sz="quarter" idx="11"/>
          </p:nvPr>
        </p:nvSpPr>
        <p:spPr/>
        <p:txBody>
          <a:bodyPr/>
          <a:lstStyle/>
          <a:p>
            <a:pPr algn="r"/>
            <a:fld id="{C8C09DA5-8C43-4702-8900-F4900F7A89AE}" type="slidenum">
              <a:rPr lang="en-US" smtClean="0"/>
              <a:pPr algn="r"/>
              <a:t>16</a:t>
            </a:fld>
            <a:endParaRPr lang="en-US"/>
          </a:p>
        </p:txBody>
      </p:sp>
      <p:pic>
        <p:nvPicPr>
          <p:cNvPr id="3" name="Picture 2">
            <a:extLst>
              <a:ext uri="{FF2B5EF4-FFF2-40B4-BE49-F238E27FC236}">
                <a16:creationId xmlns:a16="http://schemas.microsoft.com/office/drawing/2014/main" id="{D64CC7B5-DA90-2B78-8A78-80E29A924993}"/>
              </a:ext>
            </a:extLst>
          </p:cNvPr>
          <p:cNvPicPr>
            <a:picLocks noChangeAspect="1"/>
          </p:cNvPicPr>
          <p:nvPr/>
        </p:nvPicPr>
        <p:blipFill>
          <a:blip r:embed="rId3"/>
          <a:stretch>
            <a:fillRect/>
          </a:stretch>
        </p:blipFill>
        <p:spPr>
          <a:xfrm>
            <a:off x="6811001" y="1493992"/>
            <a:ext cx="4985225" cy="2625247"/>
          </a:xfrm>
          <a:prstGeom prst="rect">
            <a:avLst/>
          </a:prstGeom>
        </p:spPr>
      </p:pic>
    </p:spTree>
    <p:extLst>
      <p:ext uri="{BB962C8B-B14F-4D97-AF65-F5344CB8AC3E}">
        <p14:creationId xmlns:p14="http://schemas.microsoft.com/office/powerpoint/2010/main" val="459538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5C4745-F591-219B-FE35-2180A31C670A}"/>
              </a:ext>
            </a:extLst>
          </p:cNvPr>
          <p:cNvSpPr>
            <a:spLocks noGrp="1"/>
          </p:cNvSpPr>
          <p:nvPr>
            <p:ph sz="half" idx="1"/>
          </p:nvPr>
        </p:nvSpPr>
        <p:spPr>
          <a:xfrm>
            <a:off x="342900" y="1380619"/>
            <a:ext cx="5676900" cy="4677281"/>
          </a:xfrm>
        </p:spPr>
        <p:txBody>
          <a:bodyPr/>
          <a:lstStyle/>
          <a:p>
            <a:pPr marL="6350" indent="0">
              <a:buNone/>
            </a:pPr>
            <a:r>
              <a:rPr lang="en-US"/>
              <a:t>Team “Short Story” Presents their findings:</a:t>
            </a:r>
          </a:p>
          <a:p>
            <a:r>
              <a:rPr lang="en-US"/>
              <a:t>We identified that overall sales are down because we sold less sprockets in March</a:t>
            </a:r>
          </a:p>
          <a:p>
            <a:r>
              <a:rPr lang="en-US"/>
              <a:t>The sprocket team should do a promotion to boost sales</a:t>
            </a:r>
          </a:p>
        </p:txBody>
      </p:sp>
      <p:graphicFrame>
        <p:nvGraphicFramePr>
          <p:cNvPr id="9" name="Content Placeholder 8">
            <a:extLst>
              <a:ext uri="{FF2B5EF4-FFF2-40B4-BE49-F238E27FC236}">
                <a16:creationId xmlns:a16="http://schemas.microsoft.com/office/drawing/2014/main" id="{93581990-4B66-DD16-E5A7-F66D5B6CE581}"/>
              </a:ext>
            </a:extLst>
          </p:cNvPr>
          <p:cNvGraphicFramePr>
            <a:graphicFrameLocks noGrp="1"/>
          </p:cNvGraphicFramePr>
          <p:nvPr>
            <p:ph sz="half" idx="2"/>
            <p:extLst>
              <p:ext uri="{D42A27DB-BD31-4B8C-83A1-F6EECF244321}">
                <p14:modId xmlns:p14="http://schemas.microsoft.com/office/powerpoint/2010/main" val="1675407265"/>
              </p:ext>
            </p:extLst>
          </p:nvPr>
        </p:nvGraphicFramePr>
        <p:xfrm>
          <a:off x="1216742" y="3612236"/>
          <a:ext cx="3089787" cy="2374798"/>
        </p:xfrm>
        <a:graphic>
          <a:graphicData uri="http://schemas.openxmlformats.org/drawingml/2006/chart">
            <c:chart xmlns:c="http://schemas.openxmlformats.org/drawingml/2006/chart" xmlns:r="http://schemas.openxmlformats.org/officeDocument/2006/relationships" r:id="rId2"/>
          </a:graphicData>
        </a:graphic>
      </p:graphicFrame>
      <p:sp>
        <p:nvSpPr>
          <p:cNvPr id="4" name="Title 3">
            <a:extLst>
              <a:ext uri="{FF2B5EF4-FFF2-40B4-BE49-F238E27FC236}">
                <a16:creationId xmlns:a16="http://schemas.microsoft.com/office/drawing/2014/main" id="{84007B07-533D-C8D6-0744-E0EB3A3F5F94}"/>
              </a:ext>
            </a:extLst>
          </p:cNvPr>
          <p:cNvSpPr>
            <a:spLocks noGrp="1"/>
          </p:cNvSpPr>
          <p:nvPr>
            <p:ph type="title"/>
          </p:nvPr>
        </p:nvSpPr>
        <p:spPr>
          <a:xfrm>
            <a:off x="342900" y="313161"/>
            <a:ext cx="11524634" cy="557805"/>
          </a:xfrm>
        </p:spPr>
        <p:txBody>
          <a:bodyPr/>
          <a:lstStyle/>
          <a:p>
            <a:r>
              <a:rPr lang="en-US"/>
              <a:t>A tale of two data stories</a:t>
            </a:r>
          </a:p>
        </p:txBody>
      </p:sp>
      <p:sp>
        <p:nvSpPr>
          <p:cNvPr id="5" name="Slide Number Placeholder 4">
            <a:extLst>
              <a:ext uri="{FF2B5EF4-FFF2-40B4-BE49-F238E27FC236}">
                <a16:creationId xmlns:a16="http://schemas.microsoft.com/office/drawing/2014/main" id="{277E5686-1FD6-4AA3-80E8-6546D342CC6E}"/>
              </a:ext>
            </a:extLst>
          </p:cNvPr>
          <p:cNvSpPr>
            <a:spLocks noGrp="1"/>
          </p:cNvSpPr>
          <p:nvPr>
            <p:ph type="sldNum" sz="quarter" idx="11"/>
          </p:nvPr>
        </p:nvSpPr>
        <p:spPr/>
        <p:txBody>
          <a:bodyPr/>
          <a:lstStyle/>
          <a:p>
            <a:pPr algn="r"/>
            <a:fld id="{C8C09DA5-8C43-4702-8900-F4900F7A89AE}" type="slidenum">
              <a:rPr lang="en-US" smtClean="0"/>
              <a:pPr algn="r"/>
              <a:t>17</a:t>
            </a:fld>
            <a:endParaRPr lang="en-US"/>
          </a:p>
        </p:txBody>
      </p:sp>
      <p:sp>
        <p:nvSpPr>
          <p:cNvPr id="6" name="TextBox 5">
            <a:extLst>
              <a:ext uri="{FF2B5EF4-FFF2-40B4-BE49-F238E27FC236}">
                <a16:creationId xmlns:a16="http://schemas.microsoft.com/office/drawing/2014/main" id="{8C2C40F2-62A9-B80D-2465-D257509B75B3}"/>
              </a:ext>
            </a:extLst>
          </p:cNvPr>
          <p:cNvSpPr txBox="1"/>
          <p:nvPr/>
        </p:nvSpPr>
        <p:spPr>
          <a:xfrm>
            <a:off x="422787" y="993058"/>
            <a:ext cx="11426313" cy="246221"/>
          </a:xfrm>
          <a:prstGeom prst="rect">
            <a:avLst/>
          </a:prstGeom>
          <a:noFill/>
        </p:spPr>
        <p:txBody>
          <a:bodyPr wrap="square" lIns="0" tIns="0" rIns="0" bIns="0" rtlCol="0">
            <a:spAutoFit/>
          </a:bodyPr>
          <a:lstStyle/>
          <a:p>
            <a:pPr algn="l"/>
            <a:r>
              <a:rPr lang="en-US" sz="1600" i="1"/>
              <a:t>Sales are down, so </a:t>
            </a:r>
            <a:r>
              <a:rPr lang="en-US" sz="1600" i="1" err="1"/>
              <a:t>WidgetCo</a:t>
            </a:r>
            <a:r>
              <a:rPr lang="en-US" sz="1600" i="1"/>
              <a:t> asked their Analytics team to dive into the data and determine what was happening…</a:t>
            </a:r>
          </a:p>
        </p:txBody>
      </p:sp>
      <p:sp>
        <p:nvSpPr>
          <p:cNvPr id="10" name="Content Placeholder 1">
            <a:extLst>
              <a:ext uri="{FF2B5EF4-FFF2-40B4-BE49-F238E27FC236}">
                <a16:creationId xmlns:a16="http://schemas.microsoft.com/office/drawing/2014/main" id="{F66E5C09-7423-A8F4-3AC2-9CBDDDB03986}"/>
              </a:ext>
            </a:extLst>
          </p:cNvPr>
          <p:cNvSpPr txBox="1">
            <a:spLocks/>
          </p:cNvSpPr>
          <p:nvPr/>
        </p:nvSpPr>
        <p:spPr>
          <a:xfrm>
            <a:off x="6019800" y="1380619"/>
            <a:ext cx="5676900" cy="4677281"/>
          </a:xfrm>
          <a:prstGeom prst="rect">
            <a:avLst/>
          </a:prstGeom>
        </p:spPr>
        <p:txBody>
          <a:bodyPr vert="horz" lIns="0" tIns="0" rIns="0" bIns="0" rtlCol="0">
            <a:noAutofit/>
          </a:bodyPr>
          <a:lstStyle>
            <a:lvl1pPr marL="171450" indent="-165100" algn="l" defTabSz="914400" rtl="0" eaLnBrk="1" latinLnBrk="0" hangingPunct="1">
              <a:lnSpc>
                <a:spcPct val="90000"/>
              </a:lnSpc>
              <a:spcBef>
                <a:spcPts val="1800"/>
              </a:spcBef>
              <a:spcAft>
                <a:spcPts val="0"/>
              </a:spcAft>
              <a:buClr>
                <a:schemeClr val="accent1"/>
              </a:buClr>
              <a:buSzPct val="100000"/>
              <a:buFont typeface="Arial" panose="020B0604020202020204" pitchFamily="34" charset="0"/>
              <a:buChar char="•"/>
              <a:tabLst/>
              <a:defRPr sz="2200" kern="1200">
                <a:solidFill>
                  <a:schemeClr val="tx1"/>
                </a:solidFill>
                <a:latin typeface="+mn-lt"/>
                <a:ea typeface="+mn-ea"/>
                <a:cs typeface="+mn-cs"/>
              </a:defRPr>
            </a:lvl1pPr>
            <a:lvl2pPr marL="404813" indent="-171450" algn="l" defTabSz="914400" rtl="0" eaLnBrk="1" latinLnBrk="0" hangingPunct="1">
              <a:lnSpc>
                <a:spcPct val="90000"/>
              </a:lnSpc>
              <a:spcBef>
                <a:spcPts val="600"/>
              </a:spcBef>
              <a:spcAft>
                <a:spcPts val="1200"/>
              </a:spcAft>
              <a:buClr>
                <a:schemeClr val="accent1"/>
              </a:buClr>
              <a:buSzPct val="110000"/>
              <a:buFont typeface="Human BBY Office" pitchFamily="2" charset="0"/>
              <a:buChar char="›"/>
              <a:tabLst/>
              <a:defRPr sz="1800" kern="1200">
                <a:solidFill>
                  <a:schemeClr val="tx1"/>
                </a:solidFill>
                <a:latin typeface="+mn-lt"/>
                <a:ea typeface="+mn-ea"/>
                <a:cs typeface="+mn-cs"/>
              </a:defRPr>
            </a:lvl2pPr>
            <a:lvl3pPr marL="630238" indent="-171450" algn="l" defTabSz="914400" rtl="0" eaLnBrk="1" latinLnBrk="0" hangingPunct="1">
              <a:lnSpc>
                <a:spcPct val="90000"/>
              </a:lnSpc>
              <a:spcBef>
                <a:spcPts val="0"/>
              </a:spcBef>
              <a:spcAft>
                <a:spcPts val="600"/>
              </a:spcAft>
              <a:buClr>
                <a:schemeClr val="accent1"/>
              </a:buClr>
              <a:buSzPct val="90000"/>
              <a:buFont typeface="Arial" charset="0"/>
              <a:buChar char="•"/>
              <a:tabLst/>
              <a:defRPr sz="2000" kern="1200">
                <a:solidFill>
                  <a:schemeClr val="tx1"/>
                </a:solidFill>
                <a:latin typeface="+mn-lt"/>
                <a:ea typeface="+mn-ea"/>
                <a:cs typeface="+mn-cs"/>
              </a:defRPr>
            </a:lvl3pPr>
            <a:lvl4pPr marL="857250" indent="-171450" algn="l" defTabSz="914400" rtl="0" eaLnBrk="1" latinLnBrk="0" hangingPunct="1">
              <a:lnSpc>
                <a:spcPct val="90000"/>
              </a:lnSpc>
              <a:spcBef>
                <a:spcPts val="0"/>
              </a:spcBef>
              <a:spcAft>
                <a:spcPts val="600"/>
              </a:spcAft>
              <a:buClr>
                <a:schemeClr val="accent1"/>
              </a:buClr>
              <a:buSzPct val="100000"/>
              <a:buFont typeface="Human BBY Office" pitchFamily="2" charset="0"/>
              <a:buChar char="›"/>
              <a:tabLst/>
              <a:defRPr sz="1800" kern="1200">
                <a:solidFill>
                  <a:schemeClr val="tx1"/>
                </a:solidFill>
                <a:latin typeface="+mn-lt"/>
                <a:ea typeface="+mn-ea"/>
                <a:cs typeface="+mn-cs"/>
              </a:defRPr>
            </a:lvl4pPr>
            <a:lvl5pPr marL="1090613" indent="-171450" algn="l" defTabSz="914400" rtl="0" eaLnBrk="1" latinLnBrk="0" hangingPunct="1">
              <a:lnSpc>
                <a:spcPct val="90000"/>
              </a:lnSpc>
              <a:spcBef>
                <a:spcPts val="0"/>
              </a:spcBef>
              <a:spcAft>
                <a:spcPts val="600"/>
              </a:spcAft>
              <a:buClr>
                <a:schemeClr val="accent1"/>
              </a:buClr>
              <a:buSzPct val="90000"/>
              <a:buFont typeface="Arial"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350" indent="0">
              <a:buFont typeface="Arial" panose="020B0604020202020204" pitchFamily="34" charset="0"/>
              <a:buNone/>
            </a:pPr>
            <a:r>
              <a:rPr lang="en-US"/>
              <a:t>Team “Storytellers” Presents theirs..</a:t>
            </a:r>
          </a:p>
          <a:p>
            <a:r>
              <a:rPr lang="en-US"/>
              <a:t>We analyzed sales data across 3 major categories for the last 3 months</a:t>
            </a:r>
          </a:p>
          <a:p>
            <a:r>
              <a:rPr lang="en-US"/>
              <a:t>As part of this, we noticed an inverse relationship between sprockets and </a:t>
            </a:r>
            <a:r>
              <a:rPr lang="en-US" err="1"/>
              <a:t>widgets+gears</a:t>
            </a:r>
            <a:endParaRPr lang="en-US"/>
          </a:p>
          <a:p>
            <a:r>
              <a:rPr lang="en-US"/>
              <a:t>Partnering with the production team, we came to understand our largest customer orders our parts just-in-time</a:t>
            </a:r>
          </a:p>
          <a:p>
            <a:r>
              <a:rPr lang="en-US"/>
              <a:t>We recommend a sales-incentive that helps level out each category, providing more predictability &amp; reducing burden on production to ramp-up/ramp-down lines</a:t>
            </a:r>
          </a:p>
        </p:txBody>
      </p:sp>
    </p:spTree>
    <p:extLst>
      <p:ext uri="{BB962C8B-B14F-4D97-AF65-F5344CB8AC3E}">
        <p14:creationId xmlns:p14="http://schemas.microsoft.com/office/powerpoint/2010/main" val="109002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Graphic spid="9" grpId="0">
        <p:bldAsOne/>
      </p:bldGraphic>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3650C7DE-9824-04A3-2F57-41FF541CBDC7}"/>
              </a:ext>
            </a:extLst>
          </p:cNvPr>
          <p:cNvPicPr>
            <a:picLocks noGrp="1" noChangeAspect="1"/>
          </p:cNvPicPr>
          <p:nvPr>
            <p:ph idx="1"/>
          </p:nvPr>
        </p:nvPicPr>
        <p:blipFill>
          <a:blip r:embed="rId2"/>
          <a:stretch>
            <a:fillRect/>
          </a:stretch>
        </p:blipFill>
        <p:spPr>
          <a:xfrm>
            <a:off x="3038166" y="1009144"/>
            <a:ext cx="6033499" cy="5411321"/>
          </a:xfrm>
        </p:spPr>
      </p:pic>
      <p:sp>
        <p:nvSpPr>
          <p:cNvPr id="6" name="Title 5">
            <a:extLst>
              <a:ext uri="{FF2B5EF4-FFF2-40B4-BE49-F238E27FC236}">
                <a16:creationId xmlns:a16="http://schemas.microsoft.com/office/drawing/2014/main" id="{D2DA3A70-C0E7-203C-5F89-0DE748C88752}"/>
              </a:ext>
            </a:extLst>
          </p:cNvPr>
          <p:cNvSpPr>
            <a:spLocks noGrp="1"/>
          </p:cNvSpPr>
          <p:nvPr>
            <p:ph type="title"/>
          </p:nvPr>
        </p:nvSpPr>
        <p:spPr/>
        <p:txBody>
          <a:bodyPr/>
          <a:lstStyle/>
          <a:p>
            <a:r>
              <a:rPr lang="en-US"/>
              <a:t>Or we can ask the AI again…</a:t>
            </a:r>
          </a:p>
        </p:txBody>
      </p:sp>
      <p:sp>
        <p:nvSpPr>
          <p:cNvPr id="5" name="Slide Number Placeholder 4">
            <a:extLst>
              <a:ext uri="{FF2B5EF4-FFF2-40B4-BE49-F238E27FC236}">
                <a16:creationId xmlns:a16="http://schemas.microsoft.com/office/drawing/2014/main" id="{CB7AA9D8-AD34-A4D1-59A2-8A374CA2EDE9}"/>
              </a:ext>
            </a:extLst>
          </p:cNvPr>
          <p:cNvSpPr>
            <a:spLocks noGrp="1"/>
          </p:cNvSpPr>
          <p:nvPr>
            <p:ph type="sldNum" sz="quarter" idx="11"/>
          </p:nvPr>
        </p:nvSpPr>
        <p:spPr/>
        <p:txBody>
          <a:bodyPr/>
          <a:lstStyle/>
          <a:p>
            <a:pPr algn="r"/>
            <a:fld id="{C8C09DA5-8C43-4702-8900-F4900F7A89AE}" type="slidenum">
              <a:rPr lang="en-US" smtClean="0"/>
              <a:pPr algn="r"/>
              <a:t>18</a:t>
            </a:fld>
            <a:endParaRPr lang="en-US"/>
          </a:p>
        </p:txBody>
      </p:sp>
    </p:spTree>
    <p:extLst>
      <p:ext uri="{BB962C8B-B14F-4D97-AF65-F5344CB8AC3E}">
        <p14:creationId xmlns:p14="http://schemas.microsoft.com/office/powerpoint/2010/main" val="3732713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F87EF39-24C4-0ECF-8FBD-DA361F7877DD}"/>
              </a:ext>
            </a:extLst>
          </p:cNvPr>
          <p:cNvSpPr>
            <a:spLocks noGrp="1"/>
          </p:cNvSpPr>
          <p:nvPr>
            <p:ph idx="1"/>
          </p:nvPr>
        </p:nvSpPr>
        <p:spPr/>
        <p:txBody>
          <a:bodyPr/>
          <a:lstStyle/>
          <a:p>
            <a:r>
              <a:rPr lang="en-US" dirty="0"/>
              <a:t>Start with the end in mind, but don’t forget the journey</a:t>
            </a:r>
          </a:p>
          <a:p>
            <a:pPr lvl="1"/>
            <a:r>
              <a:rPr lang="en-US" dirty="0"/>
              <a:t>What do you want the story to convey and what should the audience do after hearing it?</a:t>
            </a:r>
          </a:p>
          <a:p>
            <a:pPr lvl="1"/>
            <a:r>
              <a:rPr lang="en-US" dirty="0"/>
              <a:t>Walk through your story, “I started with this, I then noticed this, so I investigated this..”</a:t>
            </a:r>
          </a:p>
          <a:p>
            <a:r>
              <a:rPr lang="en-US" dirty="0"/>
              <a:t>Use visualizations appropriate for the message and data</a:t>
            </a:r>
          </a:p>
          <a:p>
            <a:pPr lvl="1"/>
            <a:r>
              <a:rPr lang="en-US" dirty="0"/>
              <a:t>Line chart for trends, bar charts for category comparisons</a:t>
            </a:r>
          </a:p>
          <a:p>
            <a:pPr lvl="1"/>
            <a:r>
              <a:rPr lang="en-US" dirty="0"/>
              <a:t>Use visuals to make a message “pop” and provide support to your narrative</a:t>
            </a:r>
          </a:p>
          <a:p>
            <a:r>
              <a:rPr lang="en-US" dirty="0"/>
              <a:t>Don’t overwhelm the audience with data, but do use key points</a:t>
            </a:r>
          </a:p>
          <a:p>
            <a:r>
              <a:rPr lang="en-US" dirty="0"/>
              <a:t>You may need a “Choose your own adventure” version</a:t>
            </a:r>
          </a:p>
          <a:p>
            <a:pPr lvl="1"/>
            <a:r>
              <a:rPr lang="en-US" dirty="0"/>
              <a:t>Craft the story for the audience and what they will care about</a:t>
            </a:r>
          </a:p>
          <a:p>
            <a:pPr lvl="1"/>
            <a:r>
              <a:rPr lang="en-US" dirty="0"/>
              <a:t>Sometimes the audience will want interactivity – amazing insights can come from this type of discovery work</a:t>
            </a:r>
          </a:p>
        </p:txBody>
      </p:sp>
      <p:sp>
        <p:nvSpPr>
          <p:cNvPr id="6" name="Title 5">
            <a:extLst>
              <a:ext uri="{FF2B5EF4-FFF2-40B4-BE49-F238E27FC236}">
                <a16:creationId xmlns:a16="http://schemas.microsoft.com/office/drawing/2014/main" id="{269303AD-3FDA-6698-A5AD-BDC37C570811}"/>
              </a:ext>
            </a:extLst>
          </p:cNvPr>
          <p:cNvSpPr>
            <a:spLocks noGrp="1"/>
          </p:cNvSpPr>
          <p:nvPr>
            <p:ph type="title"/>
          </p:nvPr>
        </p:nvSpPr>
        <p:spPr/>
        <p:txBody>
          <a:bodyPr/>
          <a:lstStyle/>
          <a:p>
            <a:r>
              <a:rPr lang="en-US"/>
              <a:t>Being a data author</a:t>
            </a:r>
          </a:p>
        </p:txBody>
      </p:sp>
      <p:sp>
        <p:nvSpPr>
          <p:cNvPr id="5" name="Slide Number Placeholder 4">
            <a:extLst>
              <a:ext uri="{FF2B5EF4-FFF2-40B4-BE49-F238E27FC236}">
                <a16:creationId xmlns:a16="http://schemas.microsoft.com/office/drawing/2014/main" id="{3753CE3F-CC51-09E1-0AE9-C7D42A519FE7}"/>
              </a:ext>
            </a:extLst>
          </p:cNvPr>
          <p:cNvSpPr>
            <a:spLocks noGrp="1"/>
          </p:cNvSpPr>
          <p:nvPr>
            <p:ph type="sldNum" sz="quarter" idx="11"/>
          </p:nvPr>
        </p:nvSpPr>
        <p:spPr/>
        <p:txBody>
          <a:bodyPr/>
          <a:lstStyle/>
          <a:p>
            <a:pPr algn="r"/>
            <a:fld id="{C8C09DA5-8C43-4702-8900-F4900F7A89AE}" type="slidenum">
              <a:rPr lang="en-US" smtClean="0"/>
              <a:pPr algn="r"/>
              <a:t>19</a:t>
            </a:fld>
            <a:endParaRPr lang="en-US"/>
          </a:p>
        </p:txBody>
      </p:sp>
    </p:spTree>
    <p:extLst>
      <p:ext uri="{BB962C8B-B14F-4D97-AF65-F5344CB8AC3E}">
        <p14:creationId xmlns:p14="http://schemas.microsoft.com/office/powerpoint/2010/main" val="3323366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F3FFB95-BDFF-102B-270E-C64E24AA1020}"/>
              </a:ext>
            </a:extLst>
          </p:cNvPr>
          <p:cNvSpPr>
            <a:spLocks noGrp="1"/>
          </p:cNvSpPr>
          <p:nvPr>
            <p:ph idx="1"/>
          </p:nvPr>
        </p:nvSpPr>
        <p:spPr>
          <a:xfrm>
            <a:off x="342900" y="1096304"/>
            <a:ext cx="11506200" cy="4686301"/>
          </a:xfrm>
        </p:spPr>
        <p:txBody>
          <a:bodyPr/>
          <a:lstStyle/>
          <a:p>
            <a:r>
              <a:rPr lang="en-US" sz="3200" b="1" dirty="0"/>
              <a:t>Welcome &amp; Introductions</a:t>
            </a:r>
          </a:p>
          <a:p>
            <a:r>
              <a:rPr lang="en-US" sz="3200" b="1" dirty="0"/>
              <a:t>Overview of Best Buy</a:t>
            </a:r>
          </a:p>
          <a:p>
            <a:r>
              <a:rPr lang="en-US" sz="3200" b="1" dirty="0"/>
              <a:t>Introduction to the Problem &amp; Data</a:t>
            </a:r>
          </a:p>
          <a:p>
            <a:r>
              <a:rPr lang="en-US" sz="3200" b="1" dirty="0"/>
              <a:t>Tips &amp; Tricks for presentation day</a:t>
            </a:r>
          </a:p>
          <a:p>
            <a:pPr lvl="1"/>
            <a:r>
              <a:rPr lang="en-US" sz="2800" b="1" dirty="0"/>
              <a:t>Effective executive summaries</a:t>
            </a:r>
          </a:p>
          <a:p>
            <a:pPr lvl="1"/>
            <a:r>
              <a:rPr lang="en-US" sz="2800" b="1" dirty="0"/>
              <a:t>Storytelling with data</a:t>
            </a:r>
          </a:p>
          <a:p>
            <a:r>
              <a:rPr lang="en-US" sz="3200" b="1" dirty="0"/>
              <a:t>Next Steps</a:t>
            </a:r>
          </a:p>
          <a:p>
            <a:r>
              <a:rPr lang="en-US" sz="3200" b="1" dirty="0"/>
              <a:t>Q&amp;A</a:t>
            </a:r>
          </a:p>
        </p:txBody>
      </p:sp>
      <p:sp>
        <p:nvSpPr>
          <p:cNvPr id="4" name="Title 3">
            <a:extLst>
              <a:ext uri="{FF2B5EF4-FFF2-40B4-BE49-F238E27FC236}">
                <a16:creationId xmlns:a16="http://schemas.microsoft.com/office/drawing/2014/main" id="{E69CB2F8-9575-65A2-6D8E-AB73C955013B}"/>
              </a:ext>
            </a:extLst>
          </p:cNvPr>
          <p:cNvSpPr>
            <a:spLocks noGrp="1"/>
          </p:cNvSpPr>
          <p:nvPr>
            <p:ph type="title"/>
          </p:nvPr>
        </p:nvSpPr>
        <p:spPr/>
        <p:txBody>
          <a:bodyPr/>
          <a:lstStyle/>
          <a:p>
            <a:r>
              <a:rPr lang="en-US"/>
              <a:t>Agenda</a:t>
            </a:r>
          </a:p>
        </p:txBody>
      </p:sp>
      <p:sp>
        <p:nvSpPr>
          <p:cNvPr id="2" name="Slide Number Placeholder 1">
            <a:extLst>
              <a:ext uri="{FF2B5EF4-FFF2-40B4-BE49-F238E27FC236}">
                <a16:creationId xmlns:a16="http://schemas.microsoft.com/office/drawing/2014/main" id="{4805A05E-7900-6D16-44A8-C7DDF73B615E}"/>
              </a:ext>
            </a:extLst>
          </p:cNvPr>
          <p:cNvSpPr>
            <a:spLocks noGrp="1"/>
          </p:cNvSpPr>
          <p:nvPr>
            <p:ph type="sldNum" sz="quarter" idx="11"/>
          </p:nvPr>
        </p:nvSpPr>
        <p:spPr/>
        <p:txBody>
          <a:bodyPr/>
          <a:lstStyle/>
          <a:p>
            <a:fld id="{C8C09DA5-8C43-4702-8900-F4900F7A89AE}" type="slidenum">
              <a:rPr lang="en-US" smtClean="0"/>
              <a:pPr/>
              <a:t>2</a:t>
            </a:fld>
            <a:endParaRPr lang="en-US"/>
          </a:p>
        </p:txBody>
      </p:sp>
    </p:spTree>
    <p:extLst>
      <p:ext uri="{BB962C8B-B14F-4D97-AF65-F5344CB8AC3E}">
        <p14:creationId xmlns:p14="http://schemas.microsoft.com/office/powerpoint/2010/main" val="699112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0A082FE-153F-59FC-E3FC-50A49833D963}"/>
              </a:ext>
            </a:extLst>
          </p:cNvPr>
          <p:cNvSpPr>
            <a:spLocks noGrp="1"/>
          </p:cNvSpPr>
          <p:nvPr>
            <p:ph idx="1"/>
          </p:nvPr>
        </p:nvSpPr>
        <p:spPr/>
        <p:txBody>
          <a:bodyPr/>
          <a:lstStyle/>
          <a:p>
            <a:r>
              <a:rPr lang="en-US"/>
              <a:t>Start with the important facts up front</a:t>
            </a:r>
          </a:p>
          <a:p>
            <a:pPr lvl="1"/>
            <a:r>
              <a:rPr lang="en-US"/>
              <a:t>Why are we here?</a:t>
            </a:r>
          </a:p>
          <a:p>
            <a:pPr lvl="1"/>
            <a:r>
              <a:rPr lang="en-US"/>
              <a:t>What is your key message?</a:t>
            </a:r>
          </a:p>
          <a:p>
            <a:pPr lvl="1"/>
            <a:r>
              <a:rPr lang="en-US"/>
              <a:t>What actions/input do you need from the audience?</a:t>
            </a:r>
          </a:p>
          <a:p>
            <a:r>
              <a:rPr lang="en-US"/>
              <a:t>Just because it’s a summary doesn’t mean forget good storytelling</a:t>
            </a:r>
          </a:p>
          <a:p>
            <a:pPr lvl="1"/>
            <a:r>
              <a:rPr lang="en-US"/>
              <a:t>This is the “Craft for the audience” piece of storytelling. </a:t>
            </a:r>
          </a:p>
          <a:p>
            <a:pPr lvl="1"/>
            <a:r>
              <a:rPr lang="en-US"/>
              <a:t>Short &amp; concise, but the audience still needs to go on the journey with you</a:t>
            </a:r>
          </a:p>
          <a:p>
            <a:r>
              <a:rPr lang="en-US"/>
              <a:t>Don’t fall into the trap of “walls of text” to keep to a slide count… instead, make every slide count!</a:t>
            </a:r>
          </a:p>
          <a:p>
            <a:pPr lvl="1"/>
            <a:r>
              <a:rPr lang="en-US"/>
              <a:t>Better to have several slides that each make a point than 1 slide that’s hard to understand</a:t>
            </a:r>
          </a:p>
        </p:txBody>
      </p:sp>
      <p:sp>
        <p:nvSpPr>
          <p:cNvPr id="4" name="Title 3">
            <a:extLst>
              <a:ext uri="{FF2B5EF4-FFF2-40B4-BE49-F238E27FC236}">
                <a16:creationId xmlns:a16="http://schemas.microsoft.com/office/drawing/2014/main" id="{7E3F553D-E6F2-9C17-D709-1F3ACD88CA9E}"/>
              </a:ext>
            </a:extLst>
          </p:cNvPr>
          <p:cNvSpPr>
            <a:spLocks noGrp="1"/>
          </p:cNvSpPr>
          <p:nvPr>
            <p:ph type="title"/>
          </p:nvPr>
        </p:nvSpPr>
        <p:spPr/>
        <p:txBody>
          <a:bodyPr/>
          <a:lstStyle/>
          <a:p>
            <a:r>
              <a:rPr lang="en-US"/>
              <a:t>Crafting an “executive summary” presentation</a:t>
            </a:r>
          </a:p>
        </p:txBody>
      </p:sp>
      <p:sp>
        <p:nvSpPr>
          <p:cNvPr id="5" name="Slide Number Placeholder 4">
            <a:extLst>
              <a:ext uri="{FF2B5EF4-FFF2-40B4-BE49-F238E27FC236}">
                <a16:creationId xmlns:a16="http://schemas.microsoft.com/office/drawing/2014/main" id="{4BCFC3CD-4F3D-CA3C-AEF9-ECAB4A79D50D}"/>
              </a:ext>
            </a:extLst>
          </p:cNvPr>
          <p:cNvSpPr>
            <a:spLocks noGrp="1"/>
          </p:cNvSpPr>
          <p:nvPr>
            <p:ph type="sldNum" sz="quarter" idx="11"/>
          </p:nvPr>
        </p:nvSpPr>
        <p:spPr/>
        <p:txBody>
          <a:bodyPr/>
          <a:lstStyle/>
          <a:p>
            <a:pPr algn="r"/>
            <a:fld id="{C8C09DA5-8C43-4702-8900-F4900F7A89AE}" type="slidenum">
              <a:rPr lang="en-US" smtClean="0"/>
              <a:pPr algn="r"/>
              <a:t>20</a:t>
            </a:fld>
            <a:endParaRPr lang="en-US"/>
          </a:p>
        </p:txBody>
      </p:sp>
    </p:spTree>
    <p:extLst>
      <p:ext uri="{BB962C8B-B14F-4D97-AF65-F5344CB8AC3E}">
        <p14:creationId xmlns:p14="http://schemas.microsoft.com/office/powerpoint/2010/main" val="1219308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8617063-AC9D-442B-6839-01A80B0C7B25}"/>
              </a:ext>
            </a:extLst>
          </p:cNvPr>
          <p:cNvSpPr>
            <a:spLocks noGrp="1"/>
          </p:cNvSpPr>
          <p:nvPr>
            <p:ph type="sldNum" sz="quarter" idx="11"/>
          </p:nvPr>
        </p:nvSpPr>
        <p:spPr/>
        <p:txBody>
          <a:bodyPr/>
          <a:lstStyle/>
          <a:p>
            <a:pPr algn="r"/>
            <a:fld id="{C8C09DA5-8C43-4702-8900-F4900F7A89AE}" type="slidenum">
              <a:rPr lang="en-US" smtClean="0"/>
              <a:pPr algn="r"/>
              <a:t>21</a:t>
            </a:fld>
            <a:endParaRPr lang="en-US"/>
          </a:p>
        </p:txBody>
      </p:sp>
      <p:sp>
        <p:nvSpPr>
          <p:cNvPr id="8" name="Title 7">
            <a:extLst>
              <a:ext uri="{FF2B5EF4-FFF2-40B4-BE49-F238E27FC236}">
                <a16:creationId xmlns:a16="http://schemas.microsoft.com/office/drawing/2014/main" id="{25EE773D-3869-F560-53C7-88209366E972}"/>
              </a:ext>
            </a:extLst>
          </p:cNvPr>
          <p:cNvSpPr>
            <a:spLocks noGrp="1"/>
          </p:cNvSpPr>
          <p:nvPr>
            <p:ph type="ctrTitle"/>
          </p:nvPr>
        </p:nvSpPr>
        <p:spPr/>
        <p:txBody>
          <a:bodyPr/>
          <a:lstStyle/>
          <a:p>
            <a:r>
              <a:rPr lang="en-US" dirty="0"/>
              <a:t>Next Steps</a:t>
            </a:r>
          </a:p>
        </p:txBody>
      </p:sp>
    </p:spTree>
    <p:extLst>
      <p:ext uri="{BB962C8B-B14F-4D97-AF65-F5344CB8AC3E}">
        <p14:creationId xmlns:p14="http://schemas.microsoft.com/office/powerpoint/2010/main" val="174629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0955DDF-BF06-C6B5-91D7-27A7E39D4947}"/>
              </a:ext>
            </a:extLst>
          </p:cNvPr>
          <p:cNvSpPr>
            <a:spLocks noGrp="1"/>
          </p:cNvSpPr>
          <p:nvPr>
            <p:ph idx="1"/>
          </p:nvPr>
        </p:nvSpPr>
        <p:spPr/>
        <p:txBody>
          <a:bodyPr/>
          <a:lstStyle/>
          <a:p>
            <a:pPr marL="342900" indent="-342900">
              <a:buFont typeface="Arial" panose="020B0604020202020204" pitchFamily="34" charset="0"/>
              <a:buChar char="•"/>
            </a:pPr>
            <a:r>
              <a:rPr lang="en-US" dirty="0">
                <a:solidFill>
                  <a:srgbClr val="003057"/>
                </a:solidFill>
              </a:rPr>
              <a:t>Drop-in Basis</a:t>
            </a:r>
          </a:p>
          <a:p>
            <a:pPr marL="342900" indent="-342900">
              <a:buFont typeface="Arial" panose="020B0604020202020204" pitchFamily="34" charset="0"/>
              <a:buChar char="•"/>
            </a:pPr>
            <a:endParaRPr lang="en-US" dirty="0">
              <a:solidFill>
                <a:srgbClr val="003057"/>
              </a:solidFill>
            </a:endParaRPr>
          </a:p>
          <a:p>
            <a:pPr marL="342900" indent="-342900">
              <a:buFont typeface="Arial" panose="020B0604020202020204" pitchFamily="34" charset="0"/>
              <a:buChar char="•"/>
            </a:pPr>
            <a:r>
              <a:rPr lang="en-US" dirty="0">
                <a:solidFill>
                  <a:srgbClr val="003057"/>
                </a:solidFill>
              </a:rPr>
              <a:t>Opportunity to ask technical or domain knowledge questions</a:t>
            </a:r>
          </a:p>
          <a:p>
            <a:pPr marL="342900" indent="-342900">
              <a:buFont typeface="Arial" panose="020B0604020202020204" pitchFamily="34" charset="0"/>
              <a:buChar char="•"/>
            </a:pPr>
            <a:endParaRPr lang="en-US" dirty="0">
              <a:solidFill>
                <a:srgbClr val="003057"/>
              </a:solidFill>
            </a:endParaRPr>
          </a:p>
          <a:p>
            <a:pPr marL="900113" lvl="1" indent="-342900">
              <a:buFont typeface="Wingdings" panose="05000000000000000000" pitchFamily="2" charset="2"/>
              <a:buChar char="Ø"/>
            </a:pPr>
            <a:r>
              <a:rPr lang="en-US" sz="2400" dirty="0">
                <a:solidFill>
                  <a:schemeClr val="bg2">
                    <a:lumMod val="50000"/>
                  </a:schemeClr>
                </a:solidFill>
              </a:rPr>
              <a:t>Thursday, January 12</a:t>
            </a:r>
            <a:r>
              <a:rPr lang="en-US" sz="2400" baseline="30000" dirty="0">
                <a:solidFill>
                  <a:schemeClr val="bg2">
                    <a:lumMod val="50000"/>
                  </a:schemeClr>
                </a:solidFill>
              </a:rPr>
              <a:t>th</a:t>
            </a:r>
            <a:r>
              <a:rPr lang="en-US" sz="2400" dirty="0">
                <a:solidFill>
                  <a:schemeClr val="bg2">
                    <a:lumMod val="50000"/>
                  </a:schemeClr>
                </a:solidFill>
              </a:rPr>
              <a:t> from 11:30AM - 12:30PM</a:t>
            </a:r>
          </a:p>
          <a:p>
            <a:pPr marL="900113" lvl="1" indent="-342900">
              <a:buFont typeface="Wingdings" panose="05000000000000000000" pitchFamily="2" charset="2"/>
              <a:buChar char="Ø"/>
            </a:pPr>
            <a:r>
              <a:rPr lang="en-US" sz="2400" dirty="0">
                <a:solidFill>
                  <a:schemeClr val="bg2">
                    <a:lumMod val="50000"/>
                  </a:schemeClr>
                </a:solidFill>
              </a:rPr>
              <a:t>Tuesday, January 17</a:t>
            </a:r>
            <a:r>
              <a:rPr lang="en-US" sz="2400" baseline="30000" dirty="0">
                <a:solidFill>
                  <a:schemeClr val="bg2">
                    <a:lumMod val="50000"/>
                  </a:schemeClr>
                </a:solidFill>
              </a:rPr>
              <a:t>th</a:t>
            </a:r>
            <a:r>
              <a:rPr lang="en-US" sz="2400" dirty="0">
                <a:solidFill>
                  <a:schemeClr val="bg2">
                    <a:lumMod val="50000"/>
                  </a:schemeClr>
                </a:solidFill>
              </a:rPr>
              <a:t> from 11:30AM - 12:30PM</a:t>
            </a:r>
          </a:p>
          <a:p>
            <a:endParaRPr lang="en-US" dirty="0"/>
          </a:p>
        </p:txBody>
      </p:sp>
      <p:sp>
        <p:nvSpPr>
          <p:cNvPr id="6" name="Title 5">
            <a:extLst>
              <a:ext uri="{FF2B5EF4-FFF2-40B4-BE49-F238E27FC236}">
                <a16:creationId xmlns:a16="http://schemas.microsoft.com/office/drawing/2014/main" id="{E6EC0CAE-A62C-578E-46C9-C4165C8C1F85}"/>
              </a:ext>
            </a:extLst>
          </p:cNvPr>
          <p:cNvSpPr>
            <a:spLocks noGrp="1"/>
          </p:cNvSpPr>
          <p:nvPr>
            <p:ph type="title"/>
          </p:nvPr>
        </p:nvSpPr>
        <p:spPr/>
        <p:txBody>
          <a:bodyPr/>
          <a:lstStyle/>
          <a:p>
            <a:r>
              <a:rPr lang="en-US" dirty="0"/>
              <a:t>Virtual Office Hours</a:t>
            </a:r>
          </a:p>
        </p:txBody>
      </p:sp>
      <p:sp>
        <p:nvSpPr>
          <p:cNvPr id="5" name="Slide Number Placeholder 4">
            <a:extLst>
              <a:ext uri="{FF2B5EF4-FFF2-40B4-BE49-F238E27FC236}">
                <a16:creationId xmlns:a16="http://schemas.microsoft.com/office/drawing/2014/main" id="{9DE72C13-CDF2-BD03-E061-5201DB17D4E0}"/>
              </a:ext>
            </a:extLst>
          </p:cNvPr>
          <p:cNvSpPr>
            <a:spLocks noGrp="1"/>
          </p:cNvSpPr>
          <p:nvPr>
            <p:ph type="sldNum" sz="quarter" idx="11"/>
          </p:nvPr>
        </p:nvSpPr>
        <p:spPr/>
        <p:txBody>
          <a:bodyPr/>
          <a:lstStyle/>
          <a:p>
            <a:pPr algn="r"/>
            <a:fld id="{C8C09DA5-8C43-4702-8900-F4900F7A89AE}" type="slidenum">
              <a:rPr lang="en-US" smtClean="0"/>
              <a:pPr algn="r"/>
              <a:t>22</a:t>
            </a:fld>
            <a:endParaRPr lang="en-US"/>
          </a:p>
        </p:txBody>
      </p:sp>
    </p:spTree>
    <p:extLst>
      <p:ext uri="{BB962C8B-B14F-4D97-AF65-F5344CB8AC3E}">
        <p14:creationId xmlns:p14="http://schemas.microsoft.com/office/powerpoint/2010/main" val="1386240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0955DDF-BF06-C6B5-91D7-27A7E39D4947}"/>
              </a:ext>
            </a:extLst>
          </p:cNvPr>
          <p:cNvSpPr>
            <a:spLocks noGrp="1"/>
          </p:cNvSpPr>
          <p:nvPr>
            <p:ph idx="1"/>
          </p:nvPr>
        </p:nvSpPr>
        <p:spPr/>
        <p:txBody>
          <a:bodyPr/>
          <a:lstStyle/>
          <a:p>
            <a:pPr marL="0" marR="0">
              <a:spcBef>
                <a:spcPts val="0"/>
              </a:spcBef>
              <a:spcAft>
                <a:spcPts val="0"/>
              </a:spcAft>
            </a:pPr>
            <a:endParaRPr lang="en-US" sz="2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3000" dirty="0">
                <a:effectLst/>
                <a:latin typeface="Calibri" panose="020F0502020204030204" pitchFamily="34" charset="0"/>
                <a:ea typeface="Calibri" panose="020F0502020204030204" pitchFamily="34" charset="0"/>
              </a:rPr>
              <a:t>Session 1:  Friday, January 13</a:t>
            </a:r>
            <a:r>
              <a:rPr lang="en-US" sz="3000" baseline="30000" dirty="0">
                <a:effectLst/>
                <a:latin typeface="Calibri" panose="020F0502020204030204" pitchFamily="34" charset="0"/>
                <a:ea typeface="Calibri" panose="020F0502020204030204" pitchFamily="34" charset="0"/>
              </a:rPr>
              <a:t>th</a:t>
            </a:r>
            <a:r>
              <a:rPr lang="en-US" sz="3000" dirty="0">
                <a:effectLst/>
                <a:latin typeface="Calibri" panose="020F0502020204030204" pitchFamily="34" charset="0"/>
                <a:ea typeface="Calibri" panose="020F0502020204030204" pitchFamily="34" charset="0"/>
              </a:rPr>
              <a:t> </a:t>
            </a:r>
          </a:p>
          <a:p>
            <a:pPr marL="0" marR="0">
              <a:spcBef>
                <a:spcPts val="0"/>
              </a:spcBef>
              <a:spcAft>
                <a:spcPts val="0"/>
              </a:spcAft>
            </a:pPr>
            <a:endParaRPr lang="en-US" sz="30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3000" dirty="0">
                <a:effectLst/>
                <a:latin typeface="Calibri" panose="020F0502020204030204" pitchFamily="34" charset="0"/>
                <a:ea typeface="Calibri" panose="020F0502020204030204" pitchFamily="34" charset="0"/>
              </a:rPr>
              <a:t>Session 2:  Friday, January 20</a:t>
            </a:r>
            <a:r>
              <a:rPr lang="en-US" sz="3000" baseline="30000" dirty="0">
                <a:effectLst/>
                <a:latin typeface="Calibri" panose="020F0502020204030204" pitchFamily="34" charset="0"/>
                <a:ea typeface="Calibri" panose="020F0502020204030204" pitchFamily="34" charset="0"/>
              </a:rPr>
              <a:t>th</a:t>
            </a:r>
            <a:r>
              <a:rPr lang="en-US" sz="3000" dirty="0">
                <a:effectLst/>
                <a:latin typeface="Calibri" panose="020F0502020204030204" pitchFamily="34" charset="0"/>
                <a:ea typeface="Calibri" panose="020F0502020204030204" pitchFamily="34" charset="0"/>
              </a:rPr>
              <a:t> </a:t>
            </a:r>
          </a:p>
          <a:p>
            <a:pPr marL="0" marR="0" indent="0">
              <a:spcBef>
                <a:spcPts val="0"/>
              </a:spcBef>
              <a:spcAft>
                <a:spcPts val="0"/>
              </a:spcAft>
              <a:buNone/>
            </a:pPr>
            <a:endParaRPr lang="en-US" sz="2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3200" i="1" dirty="0">
                <a:latin typeface="Calibri" panose="020F0502020204030204" pitchFamily="34" charset="0"/>
                <a:ea typeface="Calibri" panose="020F0502020204030204" pitchFamily="34" charset="0"/>
              </a:rPr>
              <a:t>	Both Sessions:</a:t>
            </a:r>
          </a:p>
          <a:p>
            <a:pPr marL="0" marR="0" indent="0">
              <a:spcBef>
                <a:spcPts val="0"/>
              </a:spcBef>
              <a:spcAft>
                <a:spcPts val="0"/>
              </a:spcAft>
              <a:buNone/>
            </a:pPr>
            <a:endParaRPr lang="en-US" sz="1200" i="1" dirty="0">
              <a:effectLst/>
              <a:latin typeface="Calibri" panose="020F0502020204030204" pitchFamily="34" charset="0"/>
              <a:ea typeface="Calibri" panose="020F0502020204030204" pitchFamily="34" charset="0"/>
            </a:endParaRPr>
          </a:p>
          <a:p>
            <a:pPr marL="919163" lvl="4"/>
            <a:r>
              <a:rPr lang="en-US" sz="2600" dirty="0">
                <a:latin typeface="Calibri" panose="020F0502020204030204" pitchFamily="34" charset="0"/>
                <a:ea typeface="Calibri" panose="020F0502020204030204" pitchFamily="34" charset="0"/>
              </a:rPr>
              <a:t>8:30AM – 4:30PM</a:t>
            </a:r>
          </a:p>
          <a:p>
            <a:pPr marL="919163" lvl="4"/>
            <a:r>
              <a:rPr lang="en-US" sz="2600" dirty="0">
                <a:latin typeface="Calibri" panose="020F0502020204030204" pitchFamily="34" charset="0"/>
                <a:ea typeface="Calibri" panose="020F0502020204030204" pitchFamily="34" charset="0"/>
              </a:rPr>
              <a:t>Coda</a:t>
            </a:r>
            <a:endParaRPr lang="en-US" sz="2600" dirty="0">
              <a:effectLst/>
              <a:latin typeface="Calibri" panose="020F0502020204030204" pitchFamily="34" charset="0"/>
              <a:ea typeface="Calibri" panose="020F0502020204030204" pitchFamily="34" charset="0"/>
            </a:endParaRPr>
          </a:p>
          <a:p>
            <a:pPr marL="919163" lvl="4">
              <a:spcAft>
                <a:spcPts val="0"/>
              </a:spcAft>
            </a:pPr>
            <a:r>
              <a:rPr lang="en-US" sz="2600" dirty="0">
                <a:effectLst/>
                <a:latin typeface="Calibri" panose="020F0502020204030204" pitchFamily="34" charset="0"/>
                <a:ea typeface="Calibri" panose="020F0502020204030204" pitchFamily="34" charset="0"/>
              </a:rPr>
              <a:t>More details to follow</a:t>
            </a:r>
          </a:p>
          <a:p>
            <a:endParaRPr lang="en-US" dirty="0"/>
          </a:p>
        </p:txBody>
      </p:sp>
      <p:sp>
        <p:nvSpPr>
          <p:cNvPr id="6" name="Title 5">
            <a:extLst>
              <a:ext uri="{FF2B5EF4-FFF2-40B4-BE49-F238E27FC236}">
                <a16:creationId xmlns:a16="http://schemas.microsoft.com/office/drawing/2014/main" id="{E6EC0CAE-A62C-578E-46C9-C4165C8C1F85}"/>
              </a:ext>
            </a:extLst>
          </p:cNvPr>
          <p:cNvSpPr>
            <a:spLocks noGrp="1"/>
          </p:cNvSpPr>
          <p:nvPr>
            <p:ph type="title"/>
          </p:nvPr>
        </p:nvSpPr>
        <p:spPr/>
        <p:txBody>
          <a:bodyPr/>
          <a:lstStyle/>
          <a:p>
            <a:r>
              <a:rPr lang="en-US" dirty="0" err="1"/>
              <a:t>Speechworks</a:t>
            </a:r>
            <a:r>
              <a:rPr lang="en-US" dirty="0"/>
              <a:t> Persuasive Speaker Workshop</a:t>
            </a:r>
          </a:p>
        </p:txBody>
      </p:sp>
      <p:sp>
        <p:nvSpPr>
          <p:cNvPr id="5" name="Slide Number Placeholder 4">
            <a:extLst>
              <a:ext uri="{FF2B5EF4-FFF2-40B4-BE49-F238E27FC236}">
                <a16:creationId xmlns:a16="http://schemas.microsoft.com/office/drawing/2014/main" id="{9DE72C13-CDF2-BD03-E061-5201DB17D4E0}"/>
              </a:ext>
            </a:extLst>
          </p:cNvPr>
          <p:cNvSpPr>
            <a:spLocks noGrp="1"/>
          </p:cNvSpPr>
          <p:nvPr>
            <p:ph type="sldNum" sz="quarter" idx="11"/>
          </p:nvPr>
        </p:nvSpPr>
        <p:spPr/>
        <p:txBody>
          <a:bodyPr/>
          <a:lstStyle/>
          <a:p>
            <a:pPr algn="r"/>
            <a:fld id="{C8C09DA5-8C43-4702-8900-F4900F7A89AE}" type="slidenum">
              <a:rPr lang="en-US" smtClean="0"/>
              <a:pPr algn="r"/>
              <a:t>23</a:t>
            </a:fld>
            <a:endParaRPr lang="en-US"/>
          </a:p>
        </p:txBody>
      </p:sp>
    </p:spTree>
    <p:extLst>
      <p:ext uri="{BB962C8B-B14F-4D97-AF65-F5344CB8AC3E}">
        <p14:creationId xmlns:p14="http://schemas.microsoft.com/office/powerpoint/2010/main" val="326865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DEAFF31-D3EA-0986-23FF-141222F1C22C}"/>
              </a:ext>
            </a:extLst>
          </p:cNvPr>
          <p:cNvSpPr>
            <a:spLocks noGrp="1"/>
          </p:cNvSpPr>
          <p:nvPr>
            <p:ph idx="1"/>
          </p:nvPr>
        </p:nvSpPr>
        <p:spPr/>
        <p:txBody>
          <a:bodyPr vert="horz" lIns="0" tIns="0" rIns="0" bIns="0" rtlCol="0" anchor="t">
            <a:noAutofit/>
          </a:bodyPr>
          <a:lstStyle/>
          <a:p>
            <a:pPr marL="342900" indent="-342900">
              <a:buFont typeface="Arial" panose="020B0604020202020204" pitchFamily="34" charset="0"/>
              <a:buChar char="•"/>
            </a:pPr>
            <a:r>
              <a:rPr lang="en-US" sz="2600" dirty="0">
                <a:solidFill>
                  <a:srgbClr val="003057"/>
                </a:solidFill>
              </a:rPr>
              <a:t>Deliverables must be submitted to SharePoint folder by 11:59PM on Thursday, January 19</a:t>
            </a:r>
            <a:r>
              <a:rPr lang="en-US" sz="2600" baseline="30000" dirty="0">
                <a:solidFill>
                  <a:srgbClr val="003057"/>
                </a:solidFill>
              </a:rPr>
              <a:t>th</a:t>
            </a:r>
            <a:r>
              <a:rPr lang="en-US" sz="2600" dirty="0">
                <a:solidFill>
                  <a:srgbClr val="003057"/>
                </a:solidFill>
              </a:rPr>
              <a:t>:</a:t>
            </a:r>
          </a:p>
          <a:p>
            <a:pPr marL="900113" lvl="1" indent="-342900">
              <a:buFont typeface="Arial" panose="020B0604020202020204" pitchFamily="34" charset="0"/>
              <a:buChar char="•"/>
            </a:pPr>
            <a:r>
              <a:rPr lang="en-US" dirty="0">
                <a:solidFill>
                  <a:srgbClr val="003057"/>
                </a:solidFill>
              </a:rPr>
              <a:t>Code</a:t>
            </a:r>
          </a:p>
          <a:p>
            <a:pPr marL="900113" lvl="1" indent="-342900">
              <a:buFont typeface="Arial" panose="020B0604020202020204" pitchFamily="34" charset="0"/>
              <a:buChar char="•"/>
            </a:pPr>
            <a:r>
              <a:rPr lang="en-US" dirty="0">
                <a:solidFill>
                  <a:srgbClr val="003057"/>
                </a:solidFill>
              </a:rPr>
              <a:t>Visualizations</a:t>
            </a:r>
          </a:p>
          <a:p>
            <a:pPr marL="900113" lvl="1" indent="-342900">
              <a:buFont typeface="Arial" panose="020B0604020202020204" pitchFamily="34" charset="0"/>
              <a:buChar char="•"/>
            </a:pPr>
            <a:r>
              <a:rPr lang="en-US" dirty="0">
                <a:solidFill>
                  <a:srgbClr val="003057"/>
                </a:solidFill>
              </a:rPr>
              <a:t>Transition Document</a:t>
            </a:r>
          </a:p>
          <a:p>
            <a:pPr marL="900113" lvl="1" indent="-342900">
              <a:buFont typeface="Arial" panose="020B0604020202020204" pitchFamily="34" charset="0"/>
              <a:buChar char="•"/>
            </a:pPr>
            <a:r>
              <a:rPr lang="en-US" dirty="0">
                <a:solidFill>
                  <a:srgbClr val="003057"/>
                </a:solidFill>
              </a:rPr>
              <a:t>PPT Executive Summary slides</a:t>
            </a:r>
          </a:p>
          <a:p>
            <a:endParaRPr lang="en-US" u="sng" dirty="0">
              <a:solidFill>
                <a:srgbClr val="1D252C"/>
              </a:solidFill>
              <a:latin typeface="Calibri" panose="020F0502020204030204" pitchFamily="34" charset="0"/>
              <a:ea typeface="Times New Roman" panose="02020603050405020304" pitchFamily="18" charset="0"/>
              <a:hlinkClick r:id="rId2">
                <a:extLst>
                  <a:ext uri="{A12FA001-AC4F-418D-AE19-62706E023703}">
                    <ahyp:hlinkClr xmlns:ahyp="http://schemas.microsoft.com/office/drawing/2018/hyperlinkcolor" val="tx"/>
                  </a:ext>
                </a:extLst>
              </a:hlinkClick>
            </a:endParaRPr>
          </a:p>
        </p:txBody>
      </p:sp>
      <p:sp>
        <p:nvSpPr>
          <p:cNvPr id="4" name="Title 3">
            <a:extLst>
              <a:ext uri="{FF2B5EF4-FFF2-40B4-BE49-F238E27FC236}">
                <a16:creationId xmlns:a16="http://schemas.microsoft.com/office/drawing/2014/main" id="{0FDA34AC-143F-A47C-1A75-6A41C8CAD908}"/>
              </a:ext>
            </a:extLst>
          </p:cNvPr>
          <p:cNvSpPr>
            <a:spLocks noGrp="1"/>
          </p:cNvSpPr>
          <p:nvPr>
            <p:ph type="title"/>
          </p:nvPr>
        </p:nvSpPr>
        <p:spPr/>
        <p:txBody>
          <a:bodyPr/>
          <a:lstStyle/>
          <a:p>
            <a:r>
              <a:rPr lang="en-US" dirty="0"/>
              <a:t>Deliverables</a:t>
            </a:r>
          </a:p>
        </p:txBody>
      </p:sp>
      <p:sp>
        <p:nvSpPr>
          <p:cNvPr id="3" name="Slide Number Placeholder 2">
            <a:extLst>
              <a:ext uri="{FF2B5EF4-FFF2-40B4-BE49-F238E27FC236}">
                <a16:creationId xmlns:a16="http://schemas.microsoft.com/office/drawing/2014/main" id="{B9B8EBCD-AD38-AF23-D582-13E1C581EB7A}"/>
              </a:ext>
            </a:extLst>
          </p:cNvPr>
          <p:cNvSpPr>
            <a:spLocks noGrp="1"/>
          </p:cNvSpPr>
          <p:nvPr>
            <p:ph type="sldNum" sz="quarter" idx="11"/>
          </p:nvPr>
        </p:nvSpPr>
        <p:spPr/>
        <p:txBody>
          <a:bodyPr/>
          <a:lstStyle/>
          <a:p>
            <a:fld id="{3C2137ED-1B02-4691-A6FA-8A4730C71FAC}" type="slidenum">
              <a:rPr lang="en-US" smtClean="0"/>
              <a:pPr/>
              <a:t>24</a:t>
            </a:fld>
            <a:endParaRPr lang="en-US"/>
          </a:p>
        </p:txBody>
      </p:sp>
    </p:spTree>
    <p:extLst>
      <p:ext uri="{BB962C8B-B14F-4D97-AF65-F5344CB8AC3E}">
        <p14:creationId xmlns:p14="http://schemas.microsoft.com/office/powerpoint/2010/main" val="1842997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02E212C-C3D0-74E9-1DC0-7E37BABCA8BA}"/>
              </a:ext>
            </a:extLst>
          </p:cNvPr>
          <p:cNvSpPr>
            <a:spLocks noGrp="1"/>
          </p:cNvSpPr>
          <p:nvPr>
            <p:ph idx="1"/>
          </p:nvPr>
        </p:nvSpPr>
        <p:spPr/>
        <p:txBody>
          <a:bodyPr/>
          <a:lstStyle/>
          <a:p>
            <a:r>
              <a:rPr lang="en-US" dirty="0">
                <a:solidFill>
                  <a:srgbClr val="003057"/>
                </a:solidFill>
              </a:rPr>
              <a:t>1</a:t>
            </a:r>
            <a:r>
              <a:rPr lang="en-US" baseline="30000" dirty="0">
                <a:solidFill>
                  <a:srgbClr val="003057"/>
                </a:solidFill>
              </a:rPr>
              <a:t>st</a:t>
            </a:r>
            <a:r>
              <a:rPr lang="en-US" dirty="0">
                <a:solidFill>
                  <a:srgbClr val="003057"/>
                </a:solidFill>
              </a:rPr>
              <a:t> Place: $600 per team member</a:t>
            </a:r>
          </a:p>
          <a:p>
            <a:endParaRPr lang="en-US" dirty="0">
              <a:solidFill>
                <a:srgbClr val="003057"/>
              </a:solidFill>
            </a:endParaRPr>
          </a:p>
          <a:p>
            <a:r>
              <a:rPr lang="en-US" dirty="0">
                <a:solidFill>
                  <a:srgbClr val="003057"/>
                </a:solidFill>
              </a:rPr>
              <a:t>2</a:t>
            </a:r>
            <a:r>
              <a:rPr lang="en-US" baseline="30000" dirty="0">
                <a:solidFill>
                  <a:srgbClr val="003057"/>
                </a:solidFill>
              </a:rPr>
              <a:t>nd</a:t>
            </a:r>
            <a:r>
              <a:rPr lang="en-US" dirty="0">
                <a:solidFill>
                  <a:srgbClr val="003057"/>
                </a:solidFill>
              </a:rPr>
              <a:t> Place: $400 per team member</a:t>
            </a:r>
          </a:p>
          <a:p>
            <a:endParaRPr lang="en-US" dirty="0">
              <a:solidFill>
                <a:srgbClr val="003057"/>
              </a:solidFill>
            </a:endParaRPr>
          </a:p>
          <a:p>
            <a:r>
              <a:rPr lang="en-US" dirty="0">
                <a:solidFill>
                  <a:srgbClr val="003057"/>
                </a:solidFill>
              </a:rPr>
              <a:t>3</a:t>
            </a:r>
            <a:r>
              <a:rPr lang="en-US" baseline="30000" dirty="0">
                <a:solidFill>
                  <a:srgbClr val="003057"/>
                </a:solidFill>
              </a:rPr>
              <a:t>rd</a:t>
            </a:r>
            <a:r>
              <a:rPr lang="en-US" dirty="0">
                <a:solidFill>
                  <a:srgbClr val="003057"/>
                </a:solidFill>
              </a:rPr>
              <a:t> Place:  $200 per team member</a:t>
            </a:r>
          </a:p>
          <a:p>
            <a:endParaRPr lang="en-US" dirty="0">
              <a:solidFill>
                <a:srgbClr val="003057"/>
              </a:solidFill>
            </a:endParaRPr>
          </a:p>
          <a:p>
            <a:r>
              <a:rPr lang="en-US" dirty="0">
                <a:solidFill>
                  <a:srgbClr val="003057"/>
                </a:solidFill>
              </a:rPr>
              <a:t>4</a:t>
            </a:r>
            <a:r>
              <a:rPr lang="en-US" baseline="30000" dirty="0">
                <a:solidFill>
                  <a:srgbClr val="003057"/>
                </a:solidFill>
              </a:rPr>
              <a:t>th </a:t>
            </a:r>
            <a:r>
              <a:rPr lang="en-US" dirty="0">
                <a:solidFill>
                  <a:srgbClr val="003057"/>
                </a:solidFill>
              </a:rPr>
              <a:t>Place:  $50 Best Buy gift card per team member</a:t>
            </a:r>
          </a:p>
          <a:p>
            <a:endParaRPr lang="en-US" dirty="0"/>
          </a:p>
        </p:txBody>
      </p:sp>
      <p:sp>
        <p:nvSpPr>
          <p:cNvPr id="6" name="Title 5">
            <a:extLst>
              <a:ext uri="{FF2B5EF4-FFF2-40B4-BE49-F238E27FC236}">
                <a16:creationId xmlns:a16="http://schemas.microsoft.com/office/drawing/2014/main" id="{996A0BE2-4C70-44F2-1719-341239BEBF1E}"/>
              </a:ext>
            </a:extLst>
          </p:cNvPr>
          <p:cNvSpPr>
            <a:spLocks noGrp="1"/>
          </p:cNvSpPr>
          <p:nvPr>
            <p:ph type="title"/>
          </p:nvPr>
        </p:nvSpPr>
        <p:spPr/>
        <p:txBody>
          <a:bodyPr/>
          <a:lstStyle/>
          <a:p>
            <a:r>
              <a:rPr lang="en-US" dirty="0"/>
              <a:t>Prizes</a:t>
            </a:r>
          </a:p>
        </p:txBody>
      </p:sp>
      <p:sp>
        <p:nvSpPr>
          <p:cNvPr id="5" name="Slide Number Placeholder 4">
            <a:extLst>
              <a:ext uri="{FF2B5EF4-FFF2-40B4-BE49-F238E27FC236}">
                <a16:creationId xmlns:a16="http://schemas.microsoft.com/office/drawing/2014/main" id="{07068E27-A0F1-F1E9-99CC-88BE3D98E2CF}"/>
              </a:ext>
            </a:extLst>
          </p:cNvPr>
          <p:cNvSpPr>
            <a:spLocks noGrp="1"/>
          </p:cNvSpPr>
          <p:nvPr>
            <p:ph type="sldNum" sz="quarter" idx="11"/>
          </p:nvPr>
        </p:nvSpPr>
        <p:spPr/>
        <p:txBody>
          <a:bodyPr/>
          <a:lstStyle/>
          <a:p>
            <a:pPr algn="r"/>
            <a:fld id="{C8C09DA5-8C43-4702-8900-F4900F7A89AE}" type="slidenum">
              <a:rPr lang="en-US" smtClean="0"/>
              <a:pPr algn="r"/>
              <a:t>25</a:t>
            </a:fld>
            <a:endParaRPr lang="en-US"/>
          </a:p>
        </p:txBody>
      </p:sp>
    </p:spTree>
    <p:extLst>
      <p:ext uri="{BB962C8B-B14F-4D97-AF65-F5344CB8AC3E}">
        <p14:creationId xmlns:p14="http://schemas.microsoft.com/office/powerpoint/2010/main" val="2126947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E7BF5DB-5501-5829-C20E-2229229E5F37}"/>
              </a:ext>
            </a:extLst>
          </p:cNvPr>
          <p:cNvSpPr>
            <a:spLocks noGrp="1"/>
          </p:cNvSpPr>
          <p:nvPr>
            <p:ph idx="1"/>
          </p:nvPr>
        </p:nvSpPr>
        <p:spPr/>
        <p:txBody>
          <a:bodyPr/>
          <a:lstStyle/>
          <a:p>
            <a:pPr marL="285750" indent="-285750">
              <a:lnSpc>
                <a:spcPct val="107000"/>
              </a:lnSpc>
              <a:spcBef>
                <a:spcPts val="0"/>
              </a:spcBef>
              <a:buFont typeface="Arial" panose="020B0604020202020204" pitchFamily="34" charset="0"/>
              <a:buChar char="•"/>
            </a:pPr>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t>Friday, January 20th</a:t>
            </a:r>
          </a:p>
          <a:p>
            <a:pPr marL="285750" indent="-285750">
              <a:lnSpc>
                <a:spcPct val="107000"/>
              </a:lnSpc>
              <a:spcBef>
                <a:spcPts val="0"/>
              </a:spcBef>
              <a:buFont typeface="Arial" panose="020B0604020202020204" pitchFamily="34" charset="0"/>
              <a:buChar char="•"/>
            </a:pPr>
            <a:endParaRPr lang="en-US"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07000"/>
              </a:lnSpc>
              <a:spcBef>
                <a:spcPts val="0"/>
              </a:spcBef>
              <a:buFont typeface="Arial" panose="020B0604020202020204" pitchFamily="34" charset="0"/>
              <a:buChar char="•"/>
            </a:pPr>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t>Team Presentations (2 tracks) from 9:00AM – 11:30AM</a:t>
            </a:r>
          </a:p>
          <a:p>
            <a:pPr marL="842963" lvl="1" indent="-285750">
              <a:lnSpc>
                <a:spcPct val="107000"/>
              </a:lnSpc>
              <a:spcBef>
                <a:spcPts val="0"/>
              </a:spcBef>
              <a:buFont typeface="Arial" panose="020B0604020202020204" pitchFamily="34" charset="0"/>
              <a:buChar char="•"/>
            </a:pPr>
            <a:r>
              <a:rPr lang="en-US" sz="2000" dirty="0">
                <a:solidFill>
                  <a:srgbClr val="000000"/>
                </a:solidFill>
                <a:latin typeface="Calibri" panose="020F0502020204030204" pitchFamily="34" charset="0"/>
                <a:ea typeface="Calibri" panose="020F0502020204030204" pitchFamily="34" charset="0"/>
                <a:cs typeface="Calibri" panose="020F0502020204030204" pitchFamily="34" charset="0"/>
              </a:rPr>
              <a:t>6–7-minute executive summary and 2-3 minutes Q&amp;A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42963" lvl="1" indent="-285750">
              <a:lnSpc>
                <a:spcPct val="107000"/>
              </a:lnSpc>
              <a:spcBef>
                <a:spcPts val="0"/>
              </a:spcBef>
              <a:buFont typeface="Arial" panose="020B0604020202020204" pitchFamily="34" charset="0"/>
              <a:buChar char="•"/>
            </a:pPr>
            <a:r>
              <a:rPr lang="en-US" sz="2000" dirty="0">
                <a:solidFill>
                  <a:srgbClr val="000000"/>
                </a:solidFill>
                <a:latin typeface="Calibri" panose="020F0502020204030204" pitchFamily="34" charset="0"/>
                <a:ea typeface="Calibri" panose="020F0502020204030204" pitchFamily="34" charset="0"/>
                <a:cs typeface="Calibri" panose="020F0502020204030204" pitchFamily="34" charset="0"/>
              </a:rPr>
              <a:t>Teams should log-in at least 5 minutes prior to their presentation time slot</a:t>
            </a:r>
          </a:p>
          <a:p>
            <a:pPr marL="842963" lvl="1" indent="-285750">
              <a:lnSpc>
                <a:spcPct val="107000"/>
              </a:lnSpc>
              <a:spcBef>
                <a:spcPts val="0"/>
              </a:spcBef>
              <a:buFont typeface="Arial" panose="020B0604020202020204" pitchFamily="34" charset="0"/>
              <a:buChar char="•"/>
            </a:pPr>
            <a:r>
              <a:rPr lang="en-US" sz="2000" dirty="0">
                <a:solidFill>
                  <a:srgbClr val="000000"/>
                </a:solidFill>
                <a:latin typeface="Calibri" panose="020F0502020204030204" pitchFamily="34" charset="0"/>
                <a:ea typeface="Calibri" panose="020F0502020204030204" pitchFamily="34" charset="0"/>
                <a:cs typeface="Calibri" panose="020F0502020204030204" pitchFamily="34" charset="0"/>
              </a:rPr>
              <a:t>Presentation schedule will be shared this afternoon</a:t>
            </a:r>
          </a:p>
          <a:p>
            <a:pPr marL="842963" lvl="1" indent="-285750">
              <a:lnSpc>
                <a:spcPct val="107000"/>
              </a:lnSpc>
              <a:spcBef>
                <a:spcPts val="0"/>
              </a:spcBef>
              <a:buFont typeface="Arial" panose="020B0604020202020204" pitchFamily="34" charset="0"/>
              <a:buChar char="•"/>
            </a:pPr>
            <a:endParaRPr lang="en-US" sz="15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842963" lvl="1" indent="-285750">
              <a:lnSpc>
                <a:spcPct val="107000"/>
              </a:lnSpc>
              <a:spcBef>
                <a:spcPts val="0"/>
              </a:spcBef>
              <a:buFont typeface="Arial" panose="020B0604020202020204" pitchFamily="34" charset="0"/>
              <a:buChar char="•"/>
            </a:pPr>
            <a:endParaRPr lang="en-US" sz="15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07000"/>
              </a:lnSpc>
              <a:spcBef>
                <a:spcPts val="0"/>
              </a:spcBef>
              <a:buFont typeface="Arial" panose="020B0604020202020204" pitchFamily="34" charset="0"/>
              <a:buChar char="•"/>
            </a:pPr>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t>Awards Ceremony from  12:30PM – 12:45PM</a:t>
            </a:r>
          </a:p>
          <a:p>
            <a:endParaRPr lang="en-US" dirty="0"/>
          </a:p>
        </p:txBody>
      </p:sp>
      <p:sp>
        <p:nvSpPr>
          <p:cNvPr id="6" name="Title 5">
            <a:extLst>
              <a:ext uri="{FF2B5EF4-FFF2-40B4-BE49-F238E27FC236}">
                <a16:creationId xmlns:a16="http://schemas.microsoft.com/office/drawing/2014/main" id="{67DC772F-11D2-134A-E8DC-FD5414E6DB8E}"/>
              </a:ext>
            </a:extLst>
          </p:cNvPr>
          <p:cNvSpPr>
            <a:spLocks noGrp="1"/>
          </p:cNvSpPr>
          <p:nvPr>
            <p:ph type="title"/>
          </p:nvPr>
        </p:nvSpPr>
        <p:spPr/>
        <p:txBody>
          <a:bodyPr/>
          <a:lstStyle/>
          <a:p>
            <a:r>
              <a:rPr lang="en-US" dirty="0"/>
              <a:t>Virtual Presentation &amp; Awards Ceremony</a:t>
            </a:r>
          </a:p>
        </p:txBody>
      </p:sp>
      <p:sp>
        <p:nvSpPr>
          <p:cNvPr id="5" name="Slide Number Placeholder 4">
            <a:extLst>
              <a:ext uri="{FF2B5EF4-FFF2-40B4-BE49-F238E27FC236}">
                <a16:creationId xmlns:a16="http://schemas.microsoft.com/office/drawing/2014/main" id="{A19286A7-62DA-D0E5-7129-33D945A1A960}"/>
              </a:ext>
            </a:extLst>
          </p:cNvPr>
          <p:cNvSpPr>
            <a:spLocks noGrp="1"/>
          </p:cNvSpPr>
          <p:nvPr>
            <p:ph type="sldNum" sz="quarter" idx="11"/>
          </p:nvPr>
        </p:nvSpPr>
        <p:spPr/>
        <p:txBody>
          <a:bodyPr/>
          <a:lstStyle/>
          <a:p>
            <a:pPr algn="r"/>
            <a:fld id="{C8C09DA5-8C43-4702-8900-F4900F7A89AE}" type="slidenum">
              <a:rPr lang="en-US" smtClean="0"/>
              <a:pPr algn="r"/>
              <a:t>26</a:t>
            </a:fld>
            <a:endParaRPr lang="en-US"/>
          </a:p>
        </p:txBody>
      </p:sp>
    </p:spTree>
    <p:extLst>
      <p:ext uri="{BB962C8B-B14F-4D97-AF65-F5344CB8AC3E}">
        <p14:creationId xmlns:p14="http://schemas.microsoft.com/office/powerpoint/2010/main" val="850255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E5CEA67-E6C2-FF43-BC54-8884B9457AC3}"/>
              </a:ext>
            </a:extLst>
          </p:cNvPr>
          <p:cNvSpPr>
            <a:spLocks noGrp="1"/>
          </p:cNvSpPr>
          <p:nvPr>
            <p:ph type="ctrTitle"/>
          </p:nvPr>
        </p:nvSpPr>
        <p:spPr/>
        <p:txBody>
          <a:bodyPr/>
          <a:lstStyle/>
          <a:p>
            <a:r>
              <a:rPr lang="en-US"/>
              <a:t>Questions?</a:t>
            </a:r>
          </a:p>
        </p:txBody>
      </p:sp>
      <p:sp>
        <p:nvSpPr>
          <p:cNvPr id="5" name="Slide Number Placeholder 4">
            <a:extLst>
              <a:ext uri="{FF2B5EF4-FFF2-40B4-BE49-F238E27FC236}">
                <a16:creationId xmlns:a16="http://schemas.microsoft.com/office/drawing/2014/main" id="{3D06B6C5-C498-9ABF-6968-30C1F226DE6B}"/>
              </a:ext>
            </a:extLst>
          </p:cNvPr>
          <p:cNvSpPr>
            <a:spLocks noGrp="1"/>
          </p:cNvSpPr>
          <p:nvPr>
            <p:ph type="sldNum" sz="quarter" idx="11"/>
          </p:nvPr>
        </p:nvSpPr>
        <p:spPr/>
        <p:txBody>
          <a:bodyPr/>
          <a:lstStyle/>
          <a:p>
            <a:pPr algn="r"/>
            <a:fld id="{C8C09DA5-8C43-4702-8900-F4900F7A89AE}" type="slidenum">
              <a:rPr lang="en-US" smtClean="0"/>
              <a:pPr algn="r"/>
              <a:t>27</a:t>
            </a:fld>
            <a:endParaRPr lang="en-US"/>
          </a:p>
        </p:txBody>
      </p:sp>
    </p:spTree>
    <p:extLst>
      <p:ext uri="{BB962C8B-B14F-4D97-AF65-F5344CB8AC3E}">
        <p14:creationId xmlns:p14="http://schemas.microsoft.com/office/powerpoint/2010/main" val="4145987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A898EC2-2CAD-48C4-81BC-695328BDB70B}"/>
              </a:ext>
            </a:extLst>
          </p:cNvPr>
          <p:cNvGrpSpPr/>
          <p:nvPr/>
        </p:nvGrpSpPr>
        <p:grpSpPr>
          <a:xfrm>
            <a:off x="-3929" y="-24472"/>
            <a:ext cx="12187082" cy="6882472"/>
            <a:chOff x="-3929" y="-24472"/>
            <a:chExt cx="12187082" cy="6882472"/>
          </a:xfrm>
        </p:grpSpPr>
        <p:pic>
          <p:nvPicPr>
            <p:cNvPr id="10" name="Picture 9">
              <a:extLst>
                <a:ext uri="{FF2B5EF4-FFF2-40B4-BE49-F238E27FC236}">
                  <a16:creationId xmlns:a16="http://schemas.microsoft.com/office/drawing/2014/main" id="{A9956939-26BB-4725-9E54-32A1CCB1FD05}"/>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a:ext>
              </a:extLst>
            </a:blip>
            <a:srcRect b="8720"/>
            <a:stretch/>
          </p:blipFill>
          <p:spPr>
            <a:xfrm>
              <a:off x="5152292" y="5149679"/>
              <a:ext cx="2566938" cy="1708321"/>
            </a:xfrm>
            <a:prstGeom prst="rect">
              <a:avLst/>
            </a:prstGeom>
          </p:spPr>
        </p:pic>
        <p:pic>
          <p:nvPicPr>
            <p:cNvPr id="11" name="Picture 2" descr="https://hub.bestbuy.com/files/index.php/container_files/brand/brandportraits/womanusingtablet-1280x1280.jpeg">
              <a:extLst>
                <a:ext uri="{FF2B5EF4-FFF2-40B4-BE49-F238E27FC236}">
                  <a16:creationId xmlns:a16="http://schemas.microsoft.com/office/drawing/2014/main" id="{86FAA001-A3EF-4F32-BD6B-085EEFA61A5B}"/>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9930303" y="5104862"/>
              <a:ext cx="2252850" cy="175313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B526408-8FFC-42CB-ABA6-6D03F576C5C6}"/>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591173" y="4841021"/>
              <a:ext cx="2394882" cy="2016979"/>
            </a:xfrm>
            <a:prstGeom prst="rect">
              <a:avLst/>
            </a:prstGeom>
            <a:ln>
              <a:noFill/>
            </a:ln>
          </p:spPr>
        </p:pic>
        <p:pic>
          <p:nvPicPr>
            <p:cNvPr id="13" name="Picture 12">
              <a:extLst>
                <a:ext uri="{FF2B5EF4-FFF2-40B4-BE49-F238E27FC236}">
                  <a16:creationId xmlns:a16="http://schemas.microsoft.com/office/drawing/2014/main" id="{D347ADCE-DC8B-47A0-9BE0-E47A38347DD8}"/>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134712" y="-23450"/>
              <a:ext cx="7048441" cy="5208908"/>
            </a:xfrm>
            <a:prstGeom prst="rect">
              <a:avLst/>
            </a:prstGeom>
          </p:spPr>
        </p:pic>
        <p:sp>
          <p:nvSpPr>
            <p:cNvPr id="15" name="object 5">
              <a:extLst>
                <a:ext uri="{FF2B5EF4-FFF2-40B4-BE49-F238E27FC236}">
                  <a16:creationId xmlns:a16="http://schemas.microsoft.com/office/drawing/2014/main" id="{1E2E6941-2798-4E4D-AD7D-0A348184FE32}"/>
                </a:ext>
              </a:extLst>
            </p:cNvPr>
            <p:cNvSpPr txBox="1"/>
            <p:nvPr/>
          </p:nvSpPr>
          <p:spPr>
            <a:xfrm>
              <a:off x="481446" y="1632532"/>
              <a:ext cx="4244182" cy="4370427"/>
            </a:xfrm>
            <a:prstGeom prst="rect">
              <a:avLst/>
            </a:prstGeom>
          </p:spPr>
          <p:txBody>
            <a:bodyPr vert="horz" wrap="square" lIns="0" tIns="0" rIns="0" bIns="0" rtlCol="0">
              <a:spAutoFit/>
            </a:bodyPr>
            <a:lstStyle/>
            <a:p>
              <a:pPr marL="8659" marR="0" lvl="0" indent="0" algn="l" defTabSz="914400" rtl="0" eaLnBrk="1" fontAlgn="auto" latinLnBrk="0" hangingPunct="1">
                <a:lnSpc>
                  <a:spcPct val="100000"/>
                </a:lnSpc>
                <a:spcBef>
                  <a:spcPts val="600"/>
                </a:spcBef>
                <a:spcAft>
                  <a:spcPts val="0"/>
                </a:spcAft>
                <a:buClrTx/>
                <a:buSzTx/>
                <a:buFontTx/>
                <a:buNone/>
                <a:tabLst/>
                <a:defRPr/>
              </a:pPr>
              <a:r>
                <a:rPr kumimoji="0" lang="en-US" sz="2400" b="0" i="0" u="none" strike="noStrike" kern="1200" cap="none" spc="20" normalizeH="0" baseline="0" noProof="0">
                  <a:ln>
                    <a:noFill/>
                  </a:ln>
                  <a:solidFill>
                    <a:srgbClr val="0046BE"/>
                  </a:solidFill>
                  <a:effectLst/>
                  <a:uLnTx/>
                  <a:uFillTx/>
                  <a:latin typeface="Human BBY Office"/>
                  <a:ea typeface="+mn-ea"/>
                  <a:cs typeface="Arial"/>
                </a:rPr>
                <a:t>Most of </a:t>
              </a:r>
              <a:r>
                <a:rPr kumimoji="0" lang="en-US" sz="2400" b="1" i="0" u="none" strike="noStrike" kern="1200" cap="none" spc="20" normalizeH="0" baseline="0" noProof="0">
                  <a:ln>
                    <a:noFill/>
                  </a:ln>
                  <a:solidFill>
                    <a:srgbClr val="0046BE"/>
                  </a:solidFill>
                  <a:effectLst/>
                  <a:uLnTx/>
                  <a:uFillTx/>
                  <a:latin typeface="Human BBY Office"/>
                  <a:ea typeface="+mn-ea"/>
                  <a:cs typeface="Arial"/>
                </a:rPr>
                <a:t>o</a:t>
              </a:r>
              <a:r>
                <a:rPr kumimoji="0" sz="2400" b="1" i="0" u="none" strike="noStrike" kern="1200" cap="none" spc="20" normalizeH="0" baseline="0" noProof="0">
                  <a:ln>
                    <a:noFill/>
                  </a:ln>
                  <a:solidFill>
                    <a:srgbClr val="0046BE"/>
                  </a:solidFill>
                  <a:effectLst/>
                  <a:uLnTx/>
                  <a:uFillTx/>
                  <a:latin typeface="Human BBY Office"/>
                  <a:ea typeface="+mn-ea"/>
                  <a:cs typeface="Arial"/>
                </a:rPr>
                <a:t>ur</a:t>
              </a:r>
              <a:r>
                <a:rPr kumimoji="0" sz="2400" b="1" i="0" u="none" strike="noStrike" kern="1200" cap="none" spc="-61" normalizeH="0" baseline="0" noProof="0">
                  <a:ln>
                    <a:noFill/>
                  </a:ln>
                  <a:solidFill>
                    <a:srgbClr val="0046BE"/>
                  </a:solidFill>
                  <a:effectLst/>
                  <a:uLnTx/>
                  <a:uFillTx/>
                  <a:latin typeface="Human BBY Office"/>
                  <a:ea typeface="+mn-ea"/>
                  <a:cs typeface="Arial"/>
                </a:rPr>
                <a:t> </a:t>
              </a:r>
              <a:r>
                <a:rPr kumimoji="0" sz="2400" b="1" i="0" u="none" strike="noStrike" kern="1200" cap="none" spc="14" normalizeH="0" baseline="0" noProof="0">
                  <a:ln>
                    <a:noFill/>
                  </a:ln>
                  <a:solidFill>
                    <a:srgbClr val="0046BE"/>
                  </a:solidFill>
                  <a:effectLst/>
                  <a:uLnTx/>
                  <a:uFillTx/>
                  <a:latin typeface="Human BBY Office"/>
                  <a:ea typeface="+mn-ea"/>
                  <a:cs typeface="Arial"/>
                </a:rPr>
                <a:t>customers</a:t>
              </a:r>
              <a:r>
                <a:rPr kumimoji="0" lang="en-US" sz="2400" b="1" i="0" u="none" strike="noStrike" kern="1200" cap="none" spc="14" normalizeH="0" baseline="0" noProof="0">
                  <a:ln>
                    <a:noFill/>
                  </a:ln>
                  <a:solidFill>
                    <a:srgbClr val="0046BE"/>
                  </a:solidFill>
                  <a:effectLst/>
                  <a:uLnTx/>
                  <a:uFillTx/>
                  <a:latin typeface="Human BBY Office"/>
                  <a:ea typeface="+mn-ea"/>
                  <a:cs typeface="Arial"/>
                </a:rPr>
                <a:t> </a:t>
              </a:r>
              <a:r>
                <a:rPr kumimoji="0" lang="en-US" sz="2400" b="0" i="0" u="none" strike="noStrike" kern="1200" cap="none" spc="14" normalizeH="0" baseline="0" noProof="0">
                  <a:ln>
                    <a:noFill/>
                  </a:ln>
                  <a:solidFill>
                    <a:srgbClr val="0046BE"/>
                  </a:solidFill>
                  <a:effectLst/>
                  <a:uLnTx/>
                  <a:uFillTx/>
                  <a:latin typeface="Human BBY Office"/>
                  <a:ea typeface="+mn-ea"/>
                  <a:cs typeface="Arial"/>
                </a:rPr>
                <a:t>seem to be </a:t>
              </a:r>
              <a:r>
                <a:rPr kumimoji="0" lang="en-US" sz="2400" b="0" i="0" u="none" strike="noStrike" kern="1200" cap="none" spc="-61" normalizeH="0" baseline="0" noProof="0">
                  <a:ln>
                    <a:noFill/>
                  </a:ln>
                  <a:solidFill>
                    <a:srgbClr val="0046BE"/>
                  </a:solidFill>
                  <a:effectLst/>
                  <a:uLnTx/>
                  <a:uFillTx/>
                  <a:latin typeface="Human BBY Office"/>
                  <a:ea typeface="+mn-ea"/>
                  <a:cs typeface="Arial"/>
                </a:rPr>
                <a:t>t</a:t>
              </a:r>
              <a:r>
                <a:rPr kumimoji="0" sz="2400" b="0" i="0" u="none" strike="noStrike" kern="1200" cap="none" spc="31" normalizeH="0" baseline="0" noProof="0">
                  <a:ln>
                    <a:noFill/>
                  </a:ln>
                  <a:solidFill>
                    <a:srgbClr val="0046BE"/>
                  </a:solidFill>
                  <a:effectLst/>
                  <a:uLnTx/>
                  <a:uFillTx/>
                  <a:latin typeface="Human BBY Office"/>
                  <a:ea typeface="+mn-ea"/>
                  <a:cs typeface="Arial"/>
                </a:rPr>
                <a:t>houghtful</a:t>
              </a:r>
              <a:r>
                <a:rPr kumimoji="0" sz="2400" b="0" i="0" u="none" strike="noStrike" kern="1200" cap="none" spc="-61" normalizeH="0" baseline="0" noProof="0">
                  <a:ln>
                    <a:noFill/>
                  </a:ln>
                  <a:solidFill>
                    <a:srgbClr val="0046BE"/>
                  </a:solidFill>
                  <a:effectLst/>
                  <a:uLnTx/>
                  <a:uFillTx/>
                  <a:latin typeface="Human BBY Office"/>
                  <a:ea typeface="+mn-ea"/>
                  <a:cs typeface="Arial"/>
                </a:rPr>
                <a:t> </a:t>
              </a:r>
              <a:r>
                <a:rPr kumimoji="0" sz="2400" b="0" i="0" u="none" strike="noStrike" kern="1200" cap="none" spc="14" normalizeH="0" baseline="0" noProof="0">
                  <a:ln>
                    <a:noFill/>
                  </a:ln>
                  <a:solidFill>
                    <a:srgbClr val="0046BE"/>
                  </a:solidFill>
                  <a:effectLst/>
                  <a:uLnTx/>
                  <a:uFillTx/>
                  <a:latin typeface="Human BBY Office"/>
                  <a:ea typeface="+mn-ea"/>
                  <a:cs typeface="Arial"/>
                </a:rPr>
                <a:t>go-getters</a:t>
              </a:r>
              <a:r>
                <a:rPr kumimoji="0" lang="en-US" sz="2400" b="0" i="0" u="none" strike="noStrike" kern="1200" cap="none" spc="14" normalizeH="0" baseline="0" noProof="0">
                  <a:ln>
                    <a:noFill/>
                  </a:ln>
                  <a:solidFill>
                    <a:srgbClr val="0046BE"/>
                  </a:solidFill>
                  <a:effectLst/>
                  <a:uLnTx/>
                  <a:uFillTx/>
                  <a:latin typeface="Human BBY Office"/>
                  <a:ea typeface="+mn-ea"/>
                  <a:cs typeface="Arial"/>
                </a:rPr>
                <a:t>, a</a:t>
              </a:r>
              <a:r>
                <a:rPr kumimoji="0" sz="2400" b="0" i="0" u="none" strike="noStrike" kern="1200" cap="none" spc="17" normalizeH="0" baseline="0" noProof="0">
                  <a:ln>
                    <a:noFill/>
                  </a:ln>
                  <a:solidFill>
                    <a:srgbClr val="0046BE"/>
                  </a:solidFill>
                  <a:effectLst/>
                  <a:uLnTx/>
                  <a:uFillTx/>
                  <a:latin typeface="Human BBY Office"/>
                  <a:ea typeface="+mn-ea"/>
                  <a:cs typeface="Arial"/>
                </a:rPr>
                <a:t>mbitious</a:t>
              </a:r>
              <a:r>
                <a:rPr kumimoji="0" lang="en-US" sz="2400" b="0" i="0" u="none" strike="noStrike" kern="1200" cap="none" spc="17" normalizeH="0" baseline="0" noProof="0">
                  <a:ln>
                    <a:noFill/>
                  </a:ln>
                  <a:solidFill>
                    <a:srgbClr val="0046BE"/>
                  </a:solidFill>
                  <a:effectLst/>
                  <a:uLnTx/>
                  <a:uFillTx/>
                  <a:latin typeface="Human BBY Office"/>
                  <a:ea typeface="+mn-ea"/>
                  <a:cs typeface="Arial"/>
                </a:rPr>
                <a:t>,</a:t>
              </a:r>
              <a:r>
                <a:rPr kumimoji="0" sz="2400" b="0" i="0" u="none" strike="noStrike" kern="1200" cap="none" spc="-55" normalizeH="0" baseline="0" noProof="0">
                  <a:ln>
                    <a:noFill/>
                  </a:ln>
                  <a:solidFill>
                    <a:srgbClr val="0046BE"/>
                  </a:solidFill>
                  <a:effectLst/>
                  <a:uLnTx/>
                  <a:uFillTx/>
                  <a:latin typeface="Human BBY Office"/>
                  <a:ea typeface="+mn-ea"/>
                  <a:cs typeface="Arial"/>
                </a:rPr>
                <a:t> </a:t>
              </a:r>
              <a:r>
                <a:rPr kumimoji="0" sz="2400" b="0" i="0" u="none" strike="noStrike" kern="1200" cap="none" spc="10" normalizeH="0" baseline="0" noProof="0">
                  <a:ln>
                    <a:noFill/>
                  </a:ln>
                  <a:solidFill>
                    <a:srgbClr val="0046BE"/>
                  </a:solidFill>
                  <a:effectLst/>
                  <a:uLnTx/>
                  <a:uFillTx/>
                  <a:latin typeface="Human BBY Office"/>
                  <a:ea typeface="+mn-ea"/>
                  <a:cs typeface="Arial"/>
                </a:rPr>
                <a:t>active</a:t>
              </a:r>
              <a:r>
                <a:rPr kumimoji="0" sz="2400" b="0" i="0" u="none" strike="noStrike" kern="1200" cap="none" spc="-55" normalizeH="0" baseline="0" noProof="0">
                  <a:ln>
                    <a:noFill/>
                  </a:ln>
                  <a:solidFill>
                    <a:srgbClr val="0046BE"/>
                  </a:solidFill>
                  <a:effectLst/>
                  <a:uLnTx/>
                  <a:uFillTx/>
                  <a:latin typeface="Human BBY Office"/>
                  <a:ea typeface="+mn-ea"/>
                  <a:cs typeface="Arial"/>
                </a:rPr>
                <a:t> </a:t>
              </a:r>
              <a:r>
                <a:rPr kumimoji="0" lang="en-US" sz="2400" b="0" i="0" u="none" strike="noStrike" kern="1200" cap="none" spc="17" normalizeH="0" baseline="0" noProof="0">
                  <a:ln>
                    <a:noFill/>
                  </a:ln>
                  <a:solidFill>
                    <a:srgbClr val="0046BE"/>
                  </a:solidFill>
                  <a:effectLst/>
                  <a:uLnTx/>
                  <a:uFillTx/>
                  <a:latin typeface="Human BBY Office"/>
                  <a:ea typeface="+mn-ea"/>
                  <a:cs typeface="Arial"/>
                </a:rPr>
                <a:t>&amp;</a:t>
              </a:r>
              <a:r>
                <a:rPr kumimoji="0" sz="2400" b="0" i="0" u="none" strike="noStrike" kern="1200" cap="none" spc="-55" normalizeH="0" baseline="0" noProof="0">
                  <a:ln>
                    <a:noFill/>
                  </a:ln>
                  <a:solidFill>
                    <a:srgbClr val="0046BE"/>
                  </a:solidFill>
                  <a:effectLst/>
                  <a:uLnTx/>
                  <a:uFillTx/>
                  <a:latin typeface="Human BBY Office"/>
                  <a:ea typeface="+mn-ea"/>
                  <a:cs typeface="Arial"/>
                </a:rPr>
                <a:t> </a:t>
              </a:r>
              <a:r>
                <a:rPr kumimoji="0" sz="2400" b="0" i="0" u="none" strike="noStrike" kern="1200" cap="none" spc="0" normalizeH="0" baseline="0" noProof="0">
                  <a:ln>
                    <a:noFill/>
                  </a:ln>
                  <a:solidFill>
                    <a:srgbClr val="0046BE"/>
                  </a:solidFill>
                  <a:effectLst/>
                  <a:uLnTx/>
                  <a:uFillTx/>
                  <a:latin typeface="Human BBY Office"/>
                  <a:ea typeface="+mn-ea"/>
                  <a:cs typeface="Arial"/>
                </a:rPr>
                <a:t>social</a:t>
              </a:r>
              <a:r>
                <a:rPr kumimoji="0" lang="en-US" sz="2400" b="0" i="0" u="none" strike="noStrike" kern="1200" cap="none" spc="0" normalizeH="0" baseline="0" noProof="0">
                  <a:ln>
                    <a:noFill/>
                  </a:ln>
                  <a:solidFill>
                    <a:srgbClr val="0046BE"/>
                  </a:solidFill>
                  <a:effectLst/>
                  <a:uLnTx/>
                  <a:uFillTx/>
                  <a:latin typeface="Human BBY Office"/>
                  <a:ea typeface="+mn-ea"/>
                  <a:cs typeface="Aria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46BE"/>
                </a:solidFill>
                <a:effectLst/>
                <a:uLnTx/>
                <a:uFillTx/>
                <a:latin typeface="Human BBY Offic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46BE"/>
                </a:solidFill>
                <a:effectLst/>
                <a:uLnTx/>
                <a:uFillTx/>
                <a:latin typeface="Human BBY Office"/>
                <a:ea typeface="+mn-ea"/>
                <a:cs typeface="+mn-cs"/>
              </a:endParaRPr>
            </a:p>
            <a:p>
              <a:pPr marL="8659" marR="314750" lvl="0" indent="0" algn="l" defTabSz="914400" rtl="0" eaLnBrk="1" fontAlgn="auto" latinLnBrk="0" hangingPunct="1">
                <a:lnSpc>
                  <a:spcPct val="100000"/>
                </a:lnSpc>
                <a:spcBef>
                  <a:spcPts val="600"/>
                </a:spcBef>
                <a:spcAft>
                  <a:spcPts val="0"/>
                </a:spcAft>
                <a:buClrTx/>
                <a:buSzTx/>
                <a:buFontTx/>
                <a:buNone/>
                <a:tabLst/>
                <a:defRPr/>
              </a:pPr>
              <a:r>
                <a:rPr kumimoji="0" sz="2400" b="1" i="0" u="none" strike="noStrike" kern="1200" cap="none" spc="3" normalizeH="0" baseline="0" noProof="0">
                  <a:ln>
                    <a:noFill/>
                  </a:ln>
                  <a:solidFill>
                    <a:srgbClr val="0046BE"/>
                  </a:solidFill>
                  <a:effectLst/>
                  <a:uLnTx/>
                  <a:uFillTx/>
                  <a:latin typeface="Human BBY Office"/>
                  <a:ea typeface="+mn-ea"/>
                  <a:cs typeface="Arial"/>
                </a:rPr>
                <a:t>Technology</a:t>
              </a:r>
              <a:r>
                <a:rPr kumimoji="0" sz="2400" b="1" i="0" u="none" strike="noStrike" kern="1200" cap="none" spc="-55" normalizeH="0" baseline="0" noProof="0">
                  <a:ln>
                    <a:noFill/>
                  </a:ln>
                  <a:solidFill>
                    <a:srgbClr val="0046BE"/>
                  </a:solidFill>
                  <a:effectLst/>
                  <a:uLnTx/>
                  <a:uFillTx/>
                  <a:latin typeface="Human BBY Office"/>
                  <a:ea typeface="+mn-ea"/>
                  <a:cs typeface="Arial"/>
                </a:rPr>
                <a:t> </a:t>
              </a:r>
              <a:r>
                <a:rPr kumimoji="0" sz="2400" b="1" i="0" u="none" strike="noStrike" kern="1200" cap="none" spc="3" normalizeH="0" baseline="0" noProof="0">
                  <a:ln>
                    <a:noFill/>
                  </a:ln>
                  <a:solidFill>
                    <a:srgbClr val="0046BE"/>
                  </a:solidFill>
                  <a:effectLst/>
                  <a:uLnTx/>
                  <a:uFillTx/>
                  <a:latin typeface="Human BBY Office"/>
                  <a:ea typeface="+mn-ea"/>
                  <a:cs typeface="Arial"/>
                </a:rPr>
                <a:t>excites</a:t>
              </a:r>
              <a:r>
                <a:rPr kumimoji="0" sz="2400" b="1" i="0" u="none" strike="noStrike" kern="1200" cap="none" spc="-55" normalizeH="0" baseline="0" noProof="0">
                  <a:ln>
                    <a:noFill/>
                  </a:ln>
                  <a:solidFill>
                    <a:srgbClr val="0046BE"/>
                  </a:solidFill>
                  <a:effectLst/>
                  <a:uLnTx/>
                  <a:uFillTx/>
                  <a:latin typeface="Human BBY Office"/>
                  <a:ea typeface="+mn-ea"/>
                  <a:cs typeface="Arial"/>
                </a:rPr>
                <a:t> </a:t>
              </a:r>
              <a:r>
                <a:rPr kumimoji="0" sz="2400" b="1" i="0" u="none" strike="noStrike" kern="1200" cap="none" spc="3" normalizeH="0" baseline="0" noProof="0">
                  <a:ln>
                    <a:noFill/>
                  </a:ln>
                  <a:solidFill>
                    <a:srgbClr val="0046BE"/>
                  </a:solidFill>
                  <a:effectLst/>
                  <a:uLnTx/>
                  <a:uFillTx/>
                  <a:latin typeface="Human BBY Office"/>
                  <a:ea typeface="+mn-ea"/>
                  <a:cs typeface="Arial"/>
                </a:rPr>
                <a:t>them</a:t>
              </a:r>
              <a:r>
                <a:rPr kumimoji="0" lang="en-US" sz="2400" b="1" i="0" u="none" strike="noStrike" kern="1200" cap="none" spc="3" normalizeH="0" baseline="0" noProof="0">
                  <a:ln>
                    <a:noFill/>
                  </a:ln>
                  <a:solidFill>
                    <a:srgbClr val="0046BE"/>
                  </a:solidFill>
                  <a:effectLst/>
                  <a:uLnTx/>
                  <a:uFillTx/>
                  <a:latin typeface="Human BBY Office"/>
                  <a:ea typeface="+mn-ea"/>
                  <a:cs typeface="Arial"/>
                </a:rPr>
                <a:t>!</a:t>
              </a:r>
            </a:p>
            <a:p>
              <a:pPr marL="8659" marR="314750" lvl="0" indent="0" algn="l" defTabSz="914400" rtl="0" eaLnBrk="1" fontAlgn="auto" latinLnBrk="0" hangingPunct="1">
                <a:lnSpc>
                  <a:spcPct val="100000"/>
                </a:lnSpc>
                <a:spcBef>
                  <a:spcPts val="600"/>
                </a:spcBef>
                <a:spcAft>
                  <a:spcPts val="0"/>
                </a:spcAft>
                <a:buClrTx/>
                <a:buSzTx/>
                <a:buFontTx/>
                <a:buNone/>
                <a:tabLst/>
                <a:defRPr/>
              </a:pPr>
              <a:r>
                <a:rPr kumimoji="0" lang="en-US" sz="2400" b="0" i="0" u="none" strike="noStrike" kern="1200" cap="none" spc="3" normalizeH="0" baseline="0" noProof="0">
                  <a:ln>
                    <a:noFill/>
                  </a:ln>
                  <a:solidFill>
                    <a:srgbClr val="0046BE"/>
                  </a:solidFill>
                  <a:effectLst/>
                  <a:uLnTx/>
                  <a:uFillTx/>
                  <a:latin typeface="Human BBY Office"/>
                  <a:ea typeface="+mn-ea"/>
                  <a:cs typeface="Arial"/>
                </a:rPr>
                <a:t>T</a:t>
              </a:r>
              <a:r>
                <a:rPr kumimoji="0" sz="2400" b="0" i="0" u="none" strike="noStrike" kern="1200" cap="none" spc="3" normalizeH="0" baseline="0" noProof="0">
                  <a:ln>
                    <a:noFill/>
                  </a:ln>
                  <a:solidFill>
                    <a:srgbClr val="0046BE"/>
                  </a:solidFill>
                  <a:effectLst/>
                  <a:uLnTx/>
                  <a:uFillTx/>
                  <a:latin typeface="Human BBY Office"/>
                  <a:ea typeface="+mn-ea"/>
                  <a:cs typeface="Arial"/>
                </a:rPr>
                <a:t>hey</a:t>
              </a:r>
              <a:r>
                <a:rPr kumimoji="0" sz="2400" b="0" i="0" u="none" strike="noStrike" kern="1200" cap="none" spc="-55" normalizeH="0" baseline="0" noProof="0">
                  <a:ln>
                    <a:noFill/>
                  </a:ln>
                  <a:solidFill>
                    <a:srgbClr val="0046BE"/>
                  </a:solidFill>
                  <a:effectLst/>
                  <a:uLnTx/>
                  <a:uFillTx/>
                  <a:latin typeface="Human BBY Office"/>
                  <a:ea typeface="+mn-ea"/>
                  <a:cs typeface="Arial"/>
                </a:rPr>
                <a:t> </a:t>
              </a:r>
              <a:r>
                <a:rPr kumimoji="0" sz="2400" b="0" i="0" u="none" strike="noStrike" kern="1200" cap="none" spc="31" normalizeH="0" baseline="0" noProof="0">
                  <a:ln>
                    <a:noFill/>
                  </a:ln>
                  <a:solidFill>
                    <a:srgbClr val="0046BE"/>
                  </a:solidFill>
                  <a:effectLst/>
                  <a:uLnTx/>
                  <a:uFillTx/>
                  <a:latin typeface="Human BBY Office"/>
                  <a:ea typeface="+mn-ea"/>
                  <a:cs typeface="Arial"/>
                </a:rPr>
                <a:t>buy</a:t>
              </a:r>
              <a:r>
                <a:rPr kumimoji="0" sz="2400" b="0" i="0" u="none" strike="noStrike" kern="1200" cap="none" spc="-55" normalizeH="0" baseline="0" noProof="0">
                  <a:ln>
                    <a:noFill/>
                  </a:ln>
                  <a:solidFill>
                    <a:srgbClr val="0046BE"/>
                  </a:solidFill>
                  <a:effectLst/>
                  <a:uLnTx/>
                  <a:uFillTx/>
                  <a:latin typeface="Human BBY Office"/>
                  <a:ea typeface="+mn-ea"/>
                  <a:cs typeface="Arial"/>
                </a:rPr>
                <a:t> </a:t>
              </a:r>
              <a:r>
                <a:rPr kumimoji="0" sz="2400" b="0" i="0" u="none" strike="noStrike" kern="1200" cap="none" spc="-7" normalizeH="0" baseline="0" noProof="0">
                  <a:ln>
                    <a:noFill/>
                  </a:ln>
                  <a:solidFill>
                    <a:srgbClr val="0046BE"/>
                  </a:solidFill>
                  <a:effectLst/>
                  <a:uLnTx/>
                  <a:uFillTx/>
                  <a:latin typeface="Human BBY Office"/>
                  <a:ea typeface="+mn-ea"/>
                  <a:cs typeface="Arial"/>
                </a:rPr>
                <a:t>across</a:t>
              </a:r>
              <a:r>
                <a:rPr kumimoji="0" sz="2400" b="0" i="0" u="none" strike="noStrike" kern="1200" cap="none" spc="-55" normalizeH="0" baseline="0" noProof="0">
                  <a:ln>
                    <a:noFill/>
                  </a:ln>
                  <a:solidFill>
                    <a:srgbClr val="0046BE"/>
                  </a:solidFill>
                  <a:effectLst/>
                  <a:uLnTx/>
                  <a:uFillTx/>
                  <a:latin typeface="Human BBY Office"/>
                  <a:ea typeface="+mn-ea"/>
                  <a:cs typeface="Arial"/>
                </a:rPr>
                <a:t> </a:t>
              </a:r>
              <a:r>
                <a:rPr kumimoji="0" sz="2400" b="0" i="0" u="none" strike="noStrike" kern="1200" cap="none" spc="7" normalizeH="0" baseline="0" noProof="0">
                  <a:ln>
                    <a:noFill/>
                  </a:ln>
                  <a:solidFill>
                    <a:srgbClr val="0046BE"/>
                  </a:solidFill>
                  <a:effectLst/>
                  <a:uLnTx/>
                  <a:uFillTx/>
                  <a:latin typeface="Human BBY Office"/>
                  <a:ea typeface="+mn-ea"/>
                  <a:cs typeface="Arial"/>
                </a:rPr>
                <a:t>categories,</a:t>
              </a:r>
              <a:r>
                <a:rPr kumimoji="0" sz="2400" b="0" i="0" u="none" strike="noStrike" kern="1200" cap="none" spc="-55" normalizeH="0" baseline="0" noProof="0">
                  <a:ln>
                    <a:noFill/>
                  </a:ln>
                  <a:solidFill>
                    <a:srgbClr val="0046BE"/>
                  </a:solidFill>
                  <a:effectLst/>
                  <a:uLnTx/>
                  <a:uFillTx/>
                  <a:latin typeface="Human BBY Office"/>
                  <a:ea typeface="+mn-ea"/>
                  <a:cs typeface="Arial"/>
                </a:rPr>
                <a:t> </a:t>
              </a:r>
              <a:r>
                <a:rPr kumimoji="0" sz="2400" b="0" i="0" u="none" strike="noStrike" kern="1200" cap="none" spc="0" normalizeH="0" baseline="0" noProof="0">
                  <a:ln>
                    <a:noFill/>
                  </a:ln>
                  <a:solidFill>
                    <a:srgbClr val="0046BE"/>
                  </a:solidFill>
                  <a:effectLst/>
                  <a:uLnTx/>
                  <a:uFillTx/>
                  <a:latin typeface="Human BBY Office"/>
                  <a:ea typeface="+mn-ea"/>
                  <a:cs typeface="Arial"/>
                </a:rPr>
                <a:t>channels </a:t>
              </a:r>
              <a:r>
                <a:rPr kumimoji="0" sz="2400" b="0" i="0" u="none" strike="noStrike" kern="1200" cap="none" spc="17" normalizeH="0" baseline="0" noProof="0">
                  <a:ln>
                    <a:noFill/>
                  </a:ln>
                  <a:solidFill>
                    <a:srgbClr val="0046BE"/>
                  </a:solidFill>
                  <a:effectLst/>
                  <a:uLnTx/>
                  <a:uFillTx/>
                  <a:latin typeface="Human BBY Office"/>
                  <a:ea typeface="+mn-ea"/>
                  <a:cs typeface="Arial"/>
                </a:rPr>
                <a:t>and</a:t>
              </a:r>
              <a:r>
                <a:rPr kumimoji="0" sz="2400" b="0" i="0" u="none" strike="noStrike" kern="1200" cap="none" spc="-61" normalizeH="0" baseline="0" noProof="0">
                  <a:ln>
                    <a:noFill/>
                  </a:ln>
                  <a:solidFill>
                    <a:srgbClr val="0046BE"/>
                  </a:solidFill>
                  <a:effectLst/>
                  <a:uLnTx/>
                  <a:uFillTx/>
                  <a:latin typeface="Human BBY Office"/>
                  <a:ea typeface="+mn-ea"/>
                  <a:cs typeface="Arial"/>
                </a:rPr>
                <a:t> </a:t>
              </a:r>
              <a:r>
                <a:rPr kumimoji="0" sz="2400" b="0" i="0" u="none" strike="noStrike" kern="1200" cap="none" spc="27" normalizeH="0" baseline="0" noProof="0">
                  <a:ln>
                    <a:noFill/>
                  </a:ln>
                  <a:solidFill>
                    <a:srgbClr val="0046BE"/>
                  </a:solidFill>
                  <a:effectLst/>
                  <a:uLnTx/>
                  <a:uFillTx/>
                  <a:latin typeface="Human BBY Office"/>
                  <a:ea typeface="+mn-ea"/>
                  <a:cs typeface="Arial"/>
                </a:rPr>
                <a:t>price</a:t>
              </a:r>
              <a:r>
                <a:rPr kumimoji="0" sz="2400" b="0" i="0" u="none" strike="noStrike" kern="1200" cap="none" spc="-61" normalizeH="0" baseline="0" noProof="0">
                  <a:ln>
                    <a:noFill/>
                  </a:ln>
                  <a:solidFill>
                    <a:srgbClr val="0046BE"/>
                  </a:solidFill>
                  <a:effectLst/>
                  <a:uLnTx/>
                  <a:uFillTx/>
                  <a:latin typeface="Human BBY Office"/>
                  <a:ea typeface="+mn-ea"/>
                  <a:cs typeface="Arial"/>
                </a:rPr>
                <a:t> </a:t>
              </a:r>
              <a:r>
                <a:rPr kumimoji="0" sz="2400" b="0" i="0" u="none" strike="noStrike" kern="1200" cap="none" spc="10" normalizeH="0" baseline="0" noProof="0">
                  <a:ln>
                    <a:noFill/>
                  </a:ln>
                  <a:solidFill>
                    <a:srgbClr val="0046BE"/>
                  </a:solidFill>
                  <a:effectLst/>
                  <a:uLnTx/>
                  <a:uFillTx/>
                  <a:latin typeface="Human BBY Office"/>
                  <a:ea typeface="+mn-ea"/>
                  <a:cs typeface="Arial"/>
                </a:rPr>
                <a:t>points</a:t>
              </a:r>
              <a:r>
                <a:rPr kumimoji="0" lang="en-US" sz="2400" b="0" i="0" u="none" strike="noStrike" kern="1200" cap="none" spc="10" normalizeH="0" baseline="0" noProof="0">
                  <a:ln>
                    <a:noFill/>
                  </a:ln>
                  <a:solidFill>
                    <a:srgbClr val="0046BE"/>
                  </a:solidFill>
                  <a:effectLst/>
                  <a:uLnTx/>
                  <a:uFillTx/>
                  <a:latin typeface="Human BBY Office"/>
                  <a:ea typeface="+mn-ea"/>
                  <a:cs typeface="Arial"/>
                </a:rPr>
                <a:t> </a:t>
              </a:r>
              <a:r>
                <a:rPr kumimoji="0" sz="2400" b="0" i="0" u="none" strike="noStrike" kern="1200" cap="none" spc="10" normalizeH="0" baseline="0" noProof="0">
                  <a:ln>
                    <a:noFill/>
                  </a:ln>
                  <a:solidFill>
                    <a:srgbClr val="0046BE"/>
                  </a:solidFill>
                  <a:effectLst/>
                  <a:uLnTx/>
                  <a:uFillTx/>
                  <a:latin typeface="Human BBY Office"/>
                  <a:ea typeface="+mn-ea"/>
                  <a:cs typeface="Arial"/>
                </a:rPr>
                <a:t>—</a:t>
              </a:r>
              <a:endParaRPr kumimoji="0" lang="en-US" sz="2400" b="0" i="0" u="none" strike="noStrike" kern="1200" cap="none" spc="10" normalizeH="0" baseline="0" noProof="0">
                <a:ln>
                  <a:noFill/>
                </a:ln>
                <a:solidFill>
                  <a:srgbClr val="0046BE"/>
                </a:solidFill>
                <a:effectLst/>
                <a:uLnTx/>
                <a:uFillTx/>
                <a:latin typeface="Human BBY Office"/>
                <a:ea typeface="+mn-ea"/>
                <a:cs typeface="Arial"/>
              </a:endParaRPr>
            </a:p>
            <a:p>
              <a:pPr marL="8659" marR="314750" lvl="0" indent="0" algn="l" defTabSz="914400" rtl="0" eaLnBrk="1" fontAlgn="auto" latinLnBrk="0" hangingPunct="1">
                <a:lnSpc>
                  <a:spcPct val="100000"/>
                </a:lnSpc>
                <a:spcBef>
                  <a:spcPts val="600"/>
                </a:spcBef>
                <a:spcAft>
                  <a:spcPts val="0"/>
                </a:spcAft>
                <a:buClrTx/>
                <a:buSzTx/>
                <a:buFontTx/>
                <a:buNone/>
                <a:tabLst/>
                <a:defRPr/>
              </a:pPr>
              <a:r>
                <a:rPr kumimoji="0" sz="2400" b="0" i="0" u="none" strike="noStrike" kern="1200" cap="none" spc="10" normalizeH="0" baseline="0" noProof="0">
                  <a:ln>
                    <a:noFill/>
                  </a:ln>
                  <a:solidFill>
                    <a:srgbClr val="0046BE"/>
                  </a:solidFill>
                  <a:effectLst/>
                  <a:uLnTx/>
                  <a:uFillTx/>
                  <a:latin typeface="Human BBY Office"/>
                  <a:ea typeface="+mn-ea"/>
                  <a:cs typeface="Arial"/>
                </a:rPr>
                <a:t>but</a:t>
              </a:r>
              <a:r>
                <a:rPr kumimoji="0" sz="2400" b="0" i="0" u="none" strike="noStrike" kern="1200" cap="none" spc="-61" normalizeH="0" baseline="0" noProof="0">
                  <a:ln>
                    <a:noFill/>
                  </a:ln>
                  <a:solidFill>
                    <a:srgbClr val="0046BE"/>
                  </a:solidFill>
                  <a:effectLst/>
                  <a:uLnTx/>
                  <a:uFillTx/>
                  <a:latin typeface="Human BBY Office"/>
                  <a:ea typeface="+mn-ea"/>
                  <a:cs typeface="Arial"/>
                </a:rPr>
                <a:t> </a:t>
              </a:r>
              <a:r>
                <a:rPr kumimoji="0" sz="2400" b="0" i="0" u="none" strike="noStrike" kern="1200" cap="none" spc="20" normalizeH="0" baseline="0" noProof="0">
                  <a:ln>
                    <a:noFill/>
                  </a:ln>
                  <a:solidFill>
                    <a:srgbClr val="0046BE"/>
                  </a:solidFill>
                  <a:effectLst/>
                  <a:uLnTx/>
                  <a:uFillTx/>
                  <a:latin typeface="Human BBY Office"/>
                  <a:ea typeface="+mn-ea"/>
                  <a:cs typeface="Arial"/>
                </a:rPr>
                <a:t>they</a:t>
              </a:r>
              <a:r>
                <a:rPr kumimoji="0" sz="2400" b="0" i="0" u="none" strike="noStrike" kern="1200" cap="none" spc="-61" normalizeH="0" baseline="0" noProof="0">
                  <a:ln>
                    <a:noFill/>
                  </a:ln>
                  <a:solidFill>
                    <a:srgbClr val="0046BE"/>
                  </a:solidFill>
                  <a:effectLst/>
                  <a:uLnTx/>
                  <a:uFillTx/>
                  <a:latin typeface="Human BBY Office"/>
                  <a:ea typeface="+mn-ea"/>
                  <a:cs typeface="Arial"/>
                </a:rPr>
                <a:t> </a:t>
              </a:r>
              <a:r>
                <a:rPr kumimoji="0" sz="2400" b="1" i="0" u="none" strike="noStrike" kern="1200" cap="none" spc="14" normalizeH="0" baseline="0" noProof="0">
                  <a:ln>
                    <a:noFill/>
                  </a:ln>
                  <a:solidFill>
                    <a:srgbClr val="0046BE"/>
                  </a:solidFill>
                  <a:effectLst/>
                  <a:uLnTx/>
                  <a:uFillTx/>
                  <a:latin typeface="Human BBY Office"/>
                  <a:ea typeface="+mn-ea"/>
                  <a:cs typeface="Arial"/>
                </a:rPr>
                <a:t>need</a:t>
              </a:r>
              <a:r>
                <a:rPr kumimoji="0" sz="2400" b="1" i="0" u="none" strike="noStrike" kern="1200" cap="none" spc="-61" normalizeH="0" baseline="0" noProof="0">
                  <a:ln>
                    <a:noFill/>
                  </a:ln>
                  <a:solidFill>
                    <a:srgbClr val="0046BE"/>
                  </a:solidFill>
                  <a:effectLst/>
                  <a:uLnTx/>
                  <a:uFillTx/>
                  <a:latin typeface="Human BBY Office"/>
                  <a:ea typeface="+mn-ea"/>
                  <a:cs typeface="Arial"/>
                </a:rPr>
                <a:t> </a:t>
              </a:r>
              <a:r>
                <a:rPr kumimoji="0" lang="en-US" sz="2400" b="1" i="0" u="none" strike="noStrike" kern="1200" cap="none" spc="17" normalizeH="0" baseline="0" noProof="0">
                  <a:ln>
                    <a:noFill/>
                  </a:ln>
                  <a:solidFill>
                    <a:srgbClr val="0046BE"/>
                  </a:solidFill>
                  <a:effectLst/>
                  <a:uLnTx/>
                  <a:uFillTx/>
                  <a:latin typeface="Human BBY Office"/>
                  <a:ea typeface="+mn-ea"/>
                  <a:cs typeface="Arial"/>
                </a:rPr>
                <a:t>&amp;</a:t>
              </a:r>
              <a:r>
                <a:rPr kumimoji="0" sz="2400" b="1" i="0" u="none" strike="noStrike" kern="1200" cap="none" spc="-61" normalizeH="0" baseline="0" noProof="0">
                  <a:ln>
                    <a:noFill/>
                  </a:ln>
                  <a:solidFill>
                    <a:srgbClr val="0046BE"/>
                  </a:solidFill>
                  <a:effectLst/>
                  <a:uLnTx/>
                  <a:uFillTx/>
                  <a:latin typeface="Human BBY Office"/>
                  <a:ea typeface="+mn-ea"/>
                  <a:cs typeface="Arial"/>
                </a:rPr>
                <a:t> </a:t>
              </a:r>
              <a:r>
                <a:rPr kumimoji="0" sz="2400" b="1" i="0" u="none" strike="noStrike" kern="1200" cap="none" spc="24" normalizeH="0" baseline="0" noProof="0">
                  <a:ln>
                    <a:noFill/>
                  </a:ln>
                  <a:solidFill>
                    <a:srgbClr val="0046BE"/>
                  </a:solidFill>
                  <a:effectLst/>
                  <a:uLnTx/>
                  <a:uFillTx/>
                  <a:latin typeface="Human BBY Office"/>
                  <a:ea typeface="+mn-ea"/>
                  <a:cs typeface="Arial"/>
                </a:rPr>
                <a:t>want</a:t>
              </a:r>
              <a:r>
                <a:rPr kumimoji="0" sz="2400" b="1" i="0" u="none" strike="noStrike" kern="1200" cap="none" spc="-61" normalizeH="0" baseline="0" noProof="0">
                  <a:ln>
                    <a:noFill/>
                  </a:ln>
                  <a:solidFill>
                    <a:srgbClr val="0046BE"/>
                  </a:solidFill>
                  <a:effectLst/>
                  <a:uLnTx/>
                  <a:uFillTx/>
                  <a:latin typeface="Human BBY Office"/>
                  <a:ea typeface="+mn-ea"/>
                  <a:cs typeface="Arial"/>
                </a:rPr>
                <a:t> </a:t>
              </a:r>
              <a:r>
                <a:rPr kumimoji="0" sz="2400" b="1" i="0" u="none" strike="noStrike" kern="1200" cap="none" spc="20" normalizeH="0" baseline="0" noProof="0">
                  <a:ln>
                    <a:noFill/>
                  </a:ln>
                  <a:solidFill>
                    <a:srgbClr val="0046BE"/>
                  </a:solidFill>
                  <a:effectLst/>
                  <a:uLnTx/>
                  <a:uFillTx/>
                  <a:latin typeface="Human BBY Office"/>
                  <a:ea typeface="+mn-ea"/>
                  <a:cs typeface="Arial"/>
                </a:rPr>
                <a:t>help</a:t>
              </a:r>
              <a:r>
                <a:rPr kumimoji="0" sz="2400" b="1" i="0" u="none" strike="noStrike" kern="1200" cap="none" spc="-61" normalizeH="0" baseline="0" noProof="0">
                  <a:ln>
                    <a:noFill/>
                  </a:ln>
                  <a:solidFill>
                    <a:srgbClr val="0046BE"/>
                  </a:solidFill>
                  <a:effectLst/>
                  <a:uLnTx/>
                  <a:uFillTx/>
                  <a:latin typeface="Human BBY Office"/>
                  <a:ea typeface="+mn-ea"/>
                  <a:cs typeface="Arial"/>
                </a:rPr>
                <a:t> </a:t>
              </a:r>
              <a:r>
                <a:rPr kumimoji="0" sz="2400" b="0" i="0" u="none" strike="noStrike" kern="1200" cap="none" spc="37" normalizeH="0" baseline="0" noProof="0">
                  <a:ln>
                    <a:noFill/>
                  </a:ln>
                  <a:solidFill>
                    <a:srgbClr val="0046BE"/>
                  </a:solidFill>
                  <a:effectLst/>
                  <a:uLnTx/>
                  <a:uFillTx/>
                  <a:latin typeface="Human BBY Office"/>
                  <a:ea typeface="+mn-ea"/>
                  <a:cs typeface="Arial"/>
                </a:rPr>
                <a:t>with</a:t>
              </a:r>
              <a:r>
                <a:rPr kumimoji="0" sz="2400" b="0" i="0" u="none" strike="noStrike" kern="1200" cap="none" spc="-61" normalizeH="0" baseline="0" noProof="0">
                  <a:ln>
                    <a:noFill/>
                  </a:ln>
                  <a:solidFill>
                    <a:srgbClr val="0046BE"/>
                  </a:solidFill>
                  <a:effectLst/>
                  <a:uLnTx/>
                  <a:uFillTx/>
                  <a:latin typeface="Human BBY Office"/>
                  <a:ea typeface="+mn-ea"/>
                  <a:cs typeface="Arial"/>
                </a:rPr>
                <a:t> </a:t>
              </a:r>
              <a:r>
                <a:rPr kumimoji="0" sz="2400" b="0" i="0" u="none" strike="noStrike" kern="1200" cap="none" spc="14" normalizeH="0" baseline="0" noProof="0">
                  <a:ln>
                    <a:noFill/>
                  </a:ln>
                  <a:solidFill>
                    <a:srgbClr val="0046BE"/>
                  </a:solidFill>
                  <a:effectLst/>
                  <a:uLnTx/>
                  <a:uFillTx/>
                  <a:latin typeface="Human BBY Office"/>
                  <a:ea typeface="+mn-ea"/>
                  <a:cs typeface="Arial"/>
                </a:rPr>
                <a:t>technology.</a:t>
              </a:r>
              <a:endParaRPr kumimoji="0" lang="en-US" sz="2400" b="0" i="0" u="none" strike="noStrike" kern="1200" cap="none" spc="14" normalizeH="0" baseline="0" noProof="0">
                <a:ln>
                  <a:noFill/>
                </a:ln>
                <a:solidFill>
                  <a:srgbClr val="0046BE"/>
                </a:solidFill>
                <a:effectLst/>
                <a:uLnTx/>
                <a:uFillTx/>
                <a:latin typeface="Human BBY Office"/>
                <a:ea typeface="+mn-ea"/>
                <a:cs typeface="Arial"/>
              </a:endParaRPr>
            </a:p>
            <a:p>
              <a:pPr marL="8659" marR="314750" lvl="0" indent="0" algn="l" defTabSz="914400" rtl="0" eaLnBrk="1" fontAlgn="auto" latinLnBrk="0" hangingPunct="1">
                <a:lnSpc>
                  <a:spcPct val="100000"/>
                </a:lnSpc>
                <a:spcBef>
                  <a:spcPts val="600"/>
                </a:spcBef>
                <a:spcAft>
                  <a:spcPts val="0"/>
                </a:spcAft>
                <a:buClrTx/>
                <a:buSzTx/>
                <a:buFontTx/>
                <a:buNone/>
                <a:tabLst/>
                <a:defRPr/>
              </a:pPr>
              <a:endParaRPr kumimoji="0" lang="en-US" sz="2400" b="0" i="0" u="none" strike="noStrike" kern="1200" cap="none" spc="0" normalizeH="0" baseline="0" noProof="0">
                <a:ln>
                  <a:noFill/>
                </a:ln>
                <a:solidFill>
                  <a:srgbClr val="0046BE"/>
                </a:solidFill>
                <a:effectLst/>
                <a:uLnTx/>
                <a:uFillTx/>
                <a:latin typeface="Human BBY Office"/>
                <a:ea typeface="+mn-ea"/>
                <a:cs typeface="Arial"/>
              </a:endParaRPr>
            </a:p>
          </p:txBody>
        </p:sp>
        <p:sp>
          <p:nvSpPr>
            <p:cNvPr id="17" name="object 7">
              <a:extLst>
                <a:ext uri="{FF2B5EF4-FFF2-40B4-BE49-F238E27FC236}">
                  <a16:creationId xmlns:a16="http://schemas.microsoft.com/office/drawing/2014/main" id="{BCF48748-F906-49EF-B457-57678792BA18}"/>
                </a:ext>
              </a:extLst>
            </p:cNvPr>
            <p:cNvSpPr txBox="1"/>
            <p:nvPr/>
          </p:nvSpPr>
          <p:spPr>
            <a:xfrm>
              <a:off x="481446" y="6344113"/>
              <a:ext cx="99147" cy="146416"/>
            </a:xfrm>
            <a:prstGeom prst="rect">
              <a:avLst/>
            </a:prstGeom>
          </p:spPr>
          <p:txBody>
            <a:bodyPr vert="horz" wrap="square" lIns="0" tIns="20349" rIns="0" bIns="0" rtlCol="0">
              <a:spAutoFit/>
            </a:bodyPr>
            <a:lstStyle/>
            <a:p>
              <a:pPr marL="17318" marR="0" lvl="0" indent="0" algn="l" defTabSz="914400" rtl="0" eaLnBrk="1" fontAlgn="auto" latinLnBrk="0" hangingPunct="1">
                <a:lnSpc>
                  <a:spcPct val="100000"/>
                </a:lnSpc>
                <a:spcBef>
                  <a:spcPts val="160"/>
                </a:spcBef>
                <a:spcAft>
                  <a:spcPts val="0"/>
                </a:spcAft>
                <a:buClrTx/>
                <a:buSzTx/>
                <a:buFontTx/>
                <a:buNone/>
                <a:tabLst/>
                <a:defRPr/>
              </a:pPr>
              <a:fld id="{81D60167-4931-47E6-BA6A-407CBD079E47}" type="slidenum">
                <a:rPr kumimoji="0" sz="818" b="0" i="0" u="none" strike="noStrike" kern="1200" cap="none" spc="51" normalizeH="0" baseline="0" noProof="0" dirty="0">
                  <a:ln>
                    <a:noFill/>
                  </a:ln>
                  <a:solidFill>
                    <a:srgbClr val="FFF300"/>
                  </a:solidFill>
                  <a:effectLst/>
                  <a:uLnTx/>
                  <a:uFillTx/>
                  <a:latin typeface="Human BBY 55 Regular" pitchFamily="50" charset="0"/>
                  <a:ea typeface="+mn-ea"/>
                  <a:cs typeface="Arial"/>
                </a:rPr>
                <a:pPr marL="17318" marR="0" lvl="0" indent="0" algn="l" defTabSz="914400" rtl="0" eaLnBrk="1" fontAlgn="auto" latinLnBrk="0" hangingPunct="1">
                  <a:lnSpc>
                    <a:spcPct val="100000"/>
                  </a:lnSpc>
                  <a:spcBef>
                    <a:spcPts val="160"/>
                  </a:spcBef>
                  <a:spcAft>
                    <a:spcPts val="0"/>
                  </a:spcAft>
                  <a:buClrTx/>
                  <a:buSzTx/>
                  <a:buFontTx/>
                  <a:buNone/>
                  <a:tabLst/>
                  <a:defRPr/>
                </a:pPr>
                <a:t>28</a:t>
              </a:fld>
              <a:endParaRPr kumimoji="0" sz="818" b="0" i="0" u="none" strike="noStrike" kern="1200" cap="none" spc="0" normalizeH="0" baseline="0" noProof="0">
                <a:ln>
                  <a:noFill/>
                </a:ln>
                <a:solidFill>
                  <a:srgbClr val="000000"/>
                </a:solidFill>
                <a:effectLst/>
                <a:uLnTx/>
                <a:uFillTx/>
                <a:latin typeface="Human BBY 55 Regular" pitchFamily="50" charset="0"/>
                <a:ea typeface="+mn-ea"/>
                <a:cs typeface="Arial"/>
              </a:endParaRPr>
            </a:p>
          </p:txBody>
        </p:sp>
        <p:sp>
          <p:nvSpPr>
            <p:cNvPr id="18" name="object 6">
              <a:extLst>
                <a:ext uri="{FF2B5EF4-FFF2-40B4-BE49-F238E27FC236}">
                  <a16:creationId xmlns:a16="http://schemas.microsoft.com/office/drawing/2014/main" id="{96D4BDAC-1357-4FE0-AE29-7677DE9A66BA}"/>
                </a:ext>
              </a:extLst>
            </p:cNvPr>
            <p:cNvSpPr>
              <a:spLocks noChangeAspect="1"/>
            </p:cNvSpPr>
            <p:nvPr/>
          </p:nvSpPr>
          <p:spPr>
            <a:xfrm>
              <a:off x="-3929" y="-24472"/>
              <a:ext cx="2987451" cy="1933995"/>
            </a:xfrm>
            <a:prstGeom prst="rect">
              <a:avLst/>
            </a:prstGeom>
            <a:blipFill>
              <a:blip r:embed="rId9" cstate="screen">
                <a:extLst>
                  <a:ext uri="{28A0092B-C50C-407E-A947-70E740481C1C}">
                    <a14:useLocalDpi xmlns:a14="http://schemas.microsoft.com/office/drawing/2010/main"/>
                  </a:ext>
                </a:extLst>
              </a:blip>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srgbClr val="000000"/>
                </a:solidFill>
                <a:effectLst/>
                <a:uLnTx/>
                <a:uFillTx/>
                <a:latin typeface="Human BBY 55 Regular" pitchFamily="50" charset="0"/>
                <a:ea typeface="+mn-ea"/>
                <a:cs typeface="+mn-cs"/>
              </a:endParaRPr>
            </a:p>
          </p:txBody>
        </p:sp>
        <p:pic>
          <p:nvPicPr>
            <p:cNvPr id="19" name="Picture 18">
              <a:extLst>
                <a:ext uri="{FF2B5EF4-FFF2-40B4-BE49-F238E27FC236}">
                  <a16:creationId xmlns:a16="http://schemas.microsoft.com/office/drawing/2014/main" id="{1A5A3E60-A890-4367-B21A-C0672635DD1A}"/>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3929" y="1909523"/>
              <a:ext cx="5156316" cy="4948477"/>
            </a:xfrm>
            <a:prstGeom prst="rect">
              <a:avLst/>
            </a:prstGeom>
          </p:spPr>
        </p:pic>
        <p:pic>
          <p:nvPicPr>
            <p:cNvPr id="20" name="Picture 19">
              <a:extLst>
                <a:ext uri="{FF2B5EF4-FFF2-40B4-BE49-F238E27FC236}">
                  <a16:creationId xmlns:a16="http://schemas.microsoft.com/office/drawing/2014/main" id="{9BA9BC9A-4C17-47CB-8582-B077178B9705}"/>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b="21232"/>
            <a:stretch/>
          </p:blipFill>
          <p:spPr>
            <a:xfrm>
              <a:off x="2971800" y="-23450"/>
              <a:ext cx="2198082" cy="1933995"/>
            </a:xfrm>
            <a:prstGeom prst="rect">
              <a:avLst/>
            </a:prstGeom>
          </p:spPr>
        </p:pic>
        <p:pic>
          <p:nvPicPr>
            <p:cNvPr id="21" name="Picture 20" descr="A screenshot of a social media post&#10;&#10;Description generated with very high confidence">
              <a:extLst>
                <a:ext uri="{FF2B5EF4-FFF2-40B4-BE49-F238E27FC236}">
                  <a16:creationId xmlns:a16="http://schemas.microsoft.com/office/drawing/2014/main" id="{98953CAF-337E-4E65-8E1F-059E27C71C12}"/>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5152297" y="3194534"/>
              <a:ext cx="2437689" cy="2127235"/>
            </a:xfrm>
            <a:prstGeom prst="rect">
              <a:avLst/>
            </a:prstGeom>
          </p:spPr>
        </p:pic>
        <p:pic>
          <p:nvPicPr>
            <p:cNvPr id="5" name="Picture 4">
              <a:extLst>
                <a:ext uri="{FF2B5EF4-FFF2-40B4-BE49-F238E27FC236}">
                  <a16:creationId xmlns:a16="http://schemas.microsoft.com/office/drawing/2014/main" id="{DBD37881-4992-4C2A-A3CF-4BCAA6FC8BC2}"/>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7563644" y="-23450"/>
              <a:ext cx="2386537" cy="2461781"/>
            </a:xfrm>
            <a:prstGeom prst="rect">
              <a:avLst/>
            </a:prstGeom>
          </p:spPr>
        </p:pic>
      </p:grpSp>
      <p:sp>
        <p:nvSpPr>
          <p:cNvPr id="30" name="Rectangle 29">
            <a:extLst>
              <a:ext uri="{FF2B5EF4-FFF2-40B4-BE49-F238E27FC236}">
                <a16:creationId xmlns:a16="http://schemas.microsoft.com/office/drawing/2014/main" id="{E70580F5-8588-4590-A556-D84117A7396C}"/>
              </a:ext>
            </a:extLst>
          </p:cNvPr>
          <p:cNvSpPr/>
          <p:nvPr/>
        </p:nvSpPr>
        <p:spPr>
          <a:xfrm>
            <a:off x="-14334" y="-24472"/>
            <a:ext cx="12195929" cy="6894576"/>
          </a:xfrm>
          <a:prstGeom prst="rect">
            <a:avLst/>
          </a:prstGeom>
          <a:solidFill>
            <a:schemeClr val="bg2">
              <a:alpha val="73000"/>
            </a:schemeClr>
          </a:solid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46BE"/>
              </a:solidFill>
              <a:effectLst/>
              <a:uLnTx/>
              <a:uFillTx/>
              <a:latin typeface="Human BBY Office" pitchFamily="2" charset="0"/>
              <a:ea typeface="+mn-ea"/>
              <a:cs typeface="+mn-cs"/>
            </a:endParaRPr>
          </a:p>
        </p:txBody>
      </p:sp>
      <p:sp>
        <p:nvSpPr>
          <p:cNvPr id="8" name="Rectangle 7">
            <a:extLst>
              <a:ext uri="{FF2B5EF4-FFF2-40B4-BE49-F238E27FC236}">
                <a16:creationId xmlns:a16="http://schemas.microsoft.com/office/drawing/2014/main" id="{624AD60D-13B2-4A17-8CEF-29F073FDD565}"/>
              </a:ext>
            </a:extLst>
          </p:cNvPr>
          <p:cNvSpPr/>
          <p:nvPr/>
        </p:nvSpPr>
        <p:spPr>
          <a:xfrm>
            <a:off x="967655" y="1093076"/>
            <a:ext cx="3089338" cy="180777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46BE"/>
              </a:solidFill>
              <a:effectLst/>
              <a:uLnTx/>
              <a:uFillTx/>
              <a:latin typeface="Human BBY Office" pitchFamily="2" charset="0"/>
              <a:ea typeface="+mn-ea"/>
              <a:cs typeface="+mn-cs"/>
            </a:endParaRPr>
          </a:p>
        </p:txBody>
      </p:sp>
      <p:sp>
        <p:nvSpPr>
          <p:cNvPr id="31" name="Title 2">
            <a:extLst>
              <a:ext uri="{FF2B5EF4-FFF2-40B4-BE49-F238E27FC236}">
                <a16:creationId xmlns:a16="http://schemas.microsoft.com/office/drawing/2014/main" id="{CF406F1D-524F-495E-853B-15DF6DE8FC6F}"/>
              </a:ext>
            </a:extLst>
          </p:cNvPr>
          <p:cNvSpPr>
            <a:spLocks noGrp="1"/>
          </p:cNvSpPr>
          <p:nvPr>
            <p:ph type="ctrTitle"/>
          </p:nvPr>
        </p:nvSpPr>
        <p:spPr>
          <a:xfrm>
            <a:off x="843018" y="2951957"/>
            <a:ext cx="10908337" cy="886397"/>
          </a:xfrm>
        </p:spPr>
        <p:txBody>
          <a:bodyPr/>
          <a:lstStyle/>
          <a:p>
            <a:r>
              <a:rPr lang="en-US">
                <a:solidFill>
                  <a:schemeClr val="tx1"/>
                </a:solidFill>
              </a:rPr>
              <a:t>Thank you for the time</a:t>
            </a:r>
            <a:r>
              <a:rPr lang="en-US">
                <a:solidFill>
                  <a:srgbClr val="FFF200"/>
                </a:solidFill>
              </a:rPr>
              <a:t>!</a:t>
            </a:r>
          </a:p>
        </p:txBody>
      </p:sp>
    </p:spTree>
    <p:custDataLst>
      <p:tags r:id="rId1"/>
    </p:custDataLst>
    <p:extLst>
      <p:ext uri="{BB962C8B-B14F-4D97-AF65-F5344CB8AC3E}">
        <p14:creationId xmlns:p14="http://schemas.microsoft.com/office/powerpoint/2010/main" val="3416913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8617063-AC9D-442B-6839-01A80B0C7B25}"/>
              </a:ext>
            </a:extLst>
          </p:cNvPr>
          <p:cNvSpPr>
            <a:spLocks noGrp="1"/>
          </p:cNvSpPr>
          <p:nvPr>
            <p:ph type="sldNum" sz="quarter" idx="11"/>
          </p:nvPr>
        </p:nvSpPr>
        <p:spPr/>
        <p:txBody>
          <a:bodyPr/>
          <a:lstStyle/>
          <a:p>
            <a:pPr algn="r"/>
            <a:fld id="{C8C09DA5-8C43-4702-8900-F4900F7A89AE}" type="slidenum">
              <a:rPr lang="en-US" smtClean="0"/>
              <a:pPr algn="r"/>
              <a:t>3</a:t>
            </a:fld>
            <a:endParaRPr lang="en-US"/>
          </a:p>
        </p:txBody>
      </p:sp>
      <p:sp>
        <p:nvSpPr>
          <p:cNvPr id="8" name="Title 7">
            <a:extLst>
              <a:ext uri="{FF2B5EF4-FFF2-40B4-BE49-F238E27FC236}">
                <a16:creationId xmlns:a16="http://schemas.microsoft.com/office/drawing/2014/main" id="{25EE773D-3869-F560-53C7-88209366E972}"/>
              </a:ext>
            </a:extLst>
          </p:cNvPr>
          <p:cNvSpPr>
            <a:spLocks noGrp="1"/>
          </p:cNvSpPr>
          <p:nvPr>
            <p:ph type="ctrTitle"/>
          </p:nvPr>
        </p:nvSpPr>
        <p:spPr/>
        <p:txBody>
          <a:bodyPr/>
          <a:lstStyle/>
          <a:p>
            <a:r>
              <a:rPr lang="en-US"/>
              <a:t>About Best Buy</a:t>
            </a:r>
          </a:p>
        </p:txBody>
      </p:sp>
    </p:spTree>
    <p:extLst>
      <p:ext uri="{BB962C8B-B14F-4D97-AF65-F5344CB8AC3E}">
        <p14:creationId xmlns:p14="http://schemas.microsoft.com/office/powerpoint/2010/main" val="1616468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FB63791-A4A9-E04B-8287-0C99C262A48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2192000" cy="1169618"/>
          </a:xfrm>
          <a:prstGeom prst="rect">
            <a:avLst/>
          </a:prstGeom>
        </p:spPr>
      </p:pic>
      <p:sp>
        <p:nvSpPr>
          <p:cNvPr id="3" name="Title 2">
            <a:extLst>
              <a:ext uri="{FF2B5EF4-FFF2-40B4-BE49-F238E27FC236}">
                <a16:creationId xmlns:a16="http://schemas.microsoft.com/office/drawing/2014/main" id="{64BED4CB-28E6-5B47-80F3-C7EC8ADA8CC8}"/>
              </a:ext>
            </a:extLst>
          </p:cNvPr>
          <p:cNvSpPr>
            <a:spLocks noGrp="1"/>
          </p:cNvSpPr>
          <p:nvPr>
            <p:ph type="title"/>
          </p:nvPr>
        </p:nvSpPr>
        <p:spPr>
          <a:xfrm>
            <a:off x="1711995" y="474818"/>
            <a:ext cx="4035662" cy="345265"/>
          </a:xfrm>
        </p:spPr>
        <p:txBody>
          <a:bodyPr/>
          <a:lstStyle/>
          <a:p>
            <a:r>
              <a:rPr lang="en-US" sz="4200">
                <a:solidFill>
                  <a:schemeClr val="bg1"/>
                </a:solidFill>
              </a:rPr>
              <a:t>About Best Buy</a:t>
            </a:r>
          </a:p>
        </p:txBody>
      </p:sp>
      <p:sp>
        <p:nvSpPr>
          <p:cNvPr id="8" name="Title 2">
            <a:extLst>
              <a:ext uri="{FF2B5EF4-FFF2-40B4-BE49-F238E27FC236}">
                <a16:creationId xmlns:a16="http://schemas.microsoft.com/office/drawing/2014/main" id="{98F2DB21-3B34-3F47-A62D-30735F39BA21}"/>
              </a:ext>
            </a:extLst>
          </p:cNvPr>
          <p:cNvSpPr txBox="1">
            <a:spLocks/>
          </p:cNvSpPr>
          <p:nvPr/>
        </p:nvSpPr>
        <p:spPr>
          <a:xfrm>
            <a:off x="5663682" y="548420"/>
            <a:ext cx="4816323" cy="308986"/>
          </a:xfrm>
          <a:prstGeom prst="rect">
            <a:avLst/>
          </a:prstGeom>
          <a:noFill/>
        </p:spPr>
        <p:txBody>
          <a:bodyPr vert="horz" lIns="0" tIns="0" rIns="0" bIns="0" rtlCol="0" anchor="ctr" anchorCtr="0">
            <a:noAutofit/>
          </a:bodyPr>
          <a:lstStyle>
            <a:lvl1pPr algn="l" defTabSz="914400" rtl="0" eaLnBrk="1" latinLnBrk="0" hangingPunct="1">
              <a:lnSpc>
                <a:spcPct val="80000"/>
              </a:lnSpc>
              <a:spcBef>
                <a:spcPct val="0"/>
              </a:spcBef>
              <a:buNone/>
              <a:defRPr sz="4000" b="1" kern="1200">
                <a:solidFill>
                  <a:schemeClr val="accent1"/>
                </a:solidFill>
                <a:latin typeface="+mj-lt"/>
                <a:ea typeface="+mj-ea"/>
                <a:cs typeface="+mj-cs"/>
              </a:defRPr>
            </a:lvl1pPr>
          </a:lstStyle>
          <a:p>
            <a:r>
              <a:rPr lang="en-US" sz="2400" b="0">
                <a:solidFill>
                  <a:schemeClr val="bg1"/>
                </a:solidFill>
                <a:latin typeface="Human BBY Office 45 Light" pitchFamily="2" charset="77"/>
              </a:rPr>
              <a:t>Enriching lives through technology.</a:t>
            </a:r>
          </a:p>
        </p:txBody>
      </p:sp>
      <p:cxnSp>
        <p:nvCxnSpPr>
          <p:cNvPr id="11" name="Straight Connector 10">
            <a:extLst>
              <a:ext uri="{FF2B5EF4-FFF2-40B4-BE49-F238E27FC236}">
                <a16:creationId xmlns:a16="http://schemas.microsoft.com/office/drawing/2014/main" id="{1D714E25-DFAD-4845-9F59-E5DB32AF6816}"/>
              </a:ext>
            </a:extLst>
          </p:cNvPr>
          <p:cNvCxnSpPr>
            <a:cxnSpLocks/>
          </p:cNvCxnSpPr>
          <p:nvPr/>
        </p:nvCxnSpPr>
        <p:spPr>
          <a:xfrm>
            <a:off x="1465784" y="389826"/>
            <a:ext cx="0" cy="429768"/>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16" name="Picture 15" descr="Icon&#10;&#10;Description automatically generated with medium confidence">
            <a:extLst>
              <a:ext uri="{FF2B5EF4-FFF2-40B4-BE49-F238E27FC236}">
                <a16:creationId xmlns:a16="http://schemas.microsoft.com/office/drawing/2014/main" id="{1D4201F9-A930-B047-82BF-289C2AC9EFC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4738" y="389705"/>
            <a:ext cx="736746" cy="429768"/>
          </a:xfrm>
          <a:prstGeom prst="rect">
            <a:avLst/>
          </a:prstGeom>
        </p:spPr>
      </p:pic>
      <p:grpSp>
        <p:nvGrpSpPr>
          <p:cNvPr id="28" name="Group 27">
            <a:extLst>
              <a:ext uri="{FF2B5EF4-FFF2-40B4-BE49-F238E27FC236}">
                <a16:creationId xmlns:a16="http://schemas.microsoft.com/office/drawing/2014/main" id="{1760DCB8-7550-7540-A9B0-78A04D8BFE0E}"/>
              </a:ext>
            </a:extLst>
          </p:cNvPr>
          <p:cNvGrpSpPr/>
          <p:nvPr/>
        </p:nvGrpSpPr>
        <p:grpSpPr>
          <a:xfrm>
            <a:off x="351931" y="1651132"/>
            <a:ext cx="11622184" cy="4423388"/>
            <a:chOff x="355790" y="1605023"/>
            <a:chExt cx="11622184" cy="4423388"/>
          </a:xfrm>
        </p:grpSpPr>
        <p:sp>
          <p:nvSpPr>
            <p:cNvPr id="19" name="Title 2">
              <a:extLst>
                <a:ext uri="{FF2B5EF4-FFF2-40B4-BE49-F238E27FC236}">
                  <a16:creationId xmlns:a16="http://schemas.microsoft.com/office/drawing/2014/main" id="{BDACBE70-270F-094E-BD24-7277D9C25753}"/>
                </a:ext>
              </a:extLst>
            </p:cNvPr>
            <p:cNvSpPr txBox="1">
              <a:spLocks/>
            </p:cNvSpPr>
            <p:nvPr/>
          </p:nvSpPr>
          <p:spPr>
            <a:xfrm>
              <a:off x="4380766" y="1605023"/>
              <a:ext cx="3430469" cy="140638"/>
            </a:xfrm>
            <a:prstGeom prst="rect">
              <a:avLst/>
            </a:prstGeom>
            <a:noFill/>
          </p:spPr>
          <p:txBody>
            <a:bodyPr vert="horz" lIns="0" tIns="0" rIns="0" bIns="0" rtlCol="0" anchor="ctr" anchorCtr="0">
              <a:noAutofit/>
            </a:bodyPr>
            <a:lstStyle>
              <a:lvl1pPr algn="l" defTabSz="914400" rtl="0" eaLnBrk="1" latinLnBrk="0" hangingPunct="1">
                <a:lnSpc>
                  <a:spcPct val="80000"/>
                </a:lnSpc>
                <a:spcBef>
                  <a:spcPct val="0"/>
                </a:spcBef>
                <a:buNone/>
                <a:defRPr sz="4000" b="1" kern="1200">
                  <a:solidFill>
                    <a:schemeClr val="accent1"/>
                  </a:solidFill>
                  <a:latin typeface="+mj-lt"/>
                  <a:ea typeface="+mj-ea"/>
                  <a:cs typeface="+mj-cs"/>
                </a:defRPr>
              </a:lvl1pPr>
            </a:lstStyle>
            <a:p>
              <a:pPr algn="ctr"/>
              <a:r>
                <a:rPr lang="en-US" sz="2700">
                  <a:solidFill>
                    <a:srgbClr val="0046BE"/>
                  </a:solidFill>
                  <a:latin typeface="Human BBY 75 Bold" pitchFamily="2" charset="0"/>
                </a:rPr>
                <a:t>Company overview</a:t>
              </a:r>
            </a:p>
          </p:txBody>
        </p:sp>
        <p:cxnSp>
          <p:nvCxnSpPr>
            <p:cNvPr id="21" name="Straight Connector 20">
              <a:extLst>
                <a:ext uri="{FF2B5EF4-FFF2-40B4-BE49-F238E27FC236}">
                  <a16:creationId xmlns:a16="http://schemas.microsoft.com/office/drawing/2014/main" id="{B421CF13-0AD3-8F4F-83E7-5DAA09F453B4}"/>
                </a:ext>
              </a:extLst>
            </p:cNvPr>
            <p:cNvCxnSpPr>
              <a:cxnSpLocks/>
            </p:cNvCxnSpPr>
            <p:nvPr/>
          </p:nvCxnSpPr>
          <p:spPr>
            <a:xfrm>
              <a:off x="355790" y="1644828"/>
              <a:ext cx="39366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4DA1B2-3D43-5F47-B3CC-ADC5CF578B6D}"/>
                </a:ext>
              </a:extLst>
            </p:cNvPr>
            <p:cNvCxnSpPr>
              <a:cxnSpLocks/>
            </p:cNvCxnSpPr>
            <p:nvPr/>
          </p:nvCxnSpPr>
          <p:spPr>
            <a:xfrm>
              <a:off x="7886996" y="1644828"/>
              <a:ext cx="3956931"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itle 2">
              <a:extLst>
                <a:ext uri="{FF2B5EF4-FFF2-40B4-BE49-F238E27FC236}">
                  <a16:creationId xmlns:a16="http://schemas.microsoft.com/office/drawing/2014/main" id="{A398A561-3174-1B4B-BF79-9A51CD40D93C}"/>
                </a:ext>
              </a:extLst>
            </p:cNvPr>
            <p:cNvSpPr txBox="1">
              <a:spLocks/>
            </p:cNvSpPr>
            <p:nvPr/>
          </p:nvSpPr>
          <p:spPr>
            <a:xfrm>
              <a:off x="369576" y="4201940"/>
              <a:ext cx="3063240" cy="516934"/>
            </a:xfrm>
            <a:prstGeom prst="rect">
              <a:avLst/>
            </a:prstGeom>
            <a:noFill/>
          </p:spPr>
          <p:txBody>
            <a:bodyPr vert="horz" lIns="0" tIns="0" rIns="0" bIns="0" rtlCol="0" anchor="ctr" anchorCtr="0">
              <a:noAutofit/>
            </a:bodyPr>
            <a:lstStyle>
              <a:lvl1pPr algn="l" defTabSz="914400" rtl="0" eaLnBrk="1" latinLnBrk="0" hangingPunct="1">
                <a:lnSpc>
                  <a:spcPct val="80000"/>
                </a:lnSpc>
                <a:spcBef>
                  <a:spcPct val="0"/>
                </a:spcBef>
                <a:buNone/>
                <a:defRPr sz="4000" b="1" kern="1200">
                  <a:solidFill>
                    <a:schemeClr val="accent1"/>
                  </a:solidFill>
                  <a:latin typeface="+mj-lt"/>
                  <a:ea typeface="+mj-ea"/>
                  <a:cs typeface="+mj-cs"/>
                </a:defRPr>
              </a:lvl1pPr>
            </a:lstStyle>
            <a:p>
              <a:pPr algn="ctr">
                <a:lnSpc>
                  <a:spcPts val="2300"/>
                </a:lnSpc>
              </a:pPr>
              <a:r>
                <a:rPr lang="en-US" sz="1800" b="0">
                  <a:solidFill>
                    <a:schemeClr val="tx1"/>
                  </a:solidFill>
                  <a:latin typeface="Human BBY Office" pitchFamily="2" charset="77"/>
                </a:rPr>
                <a:t>Almost $52 billion in </a:t>
              </a:r>
            </a:p>
            <a:p>
              <a:pPr algn="ctr">
                <a:lnSpc>
                  <a:spcPts val="2300"/>
                </a:lnSpc>
              </a:pPr>
              <a:r>
                <a:rPr lang="en-US" sz="1800" b="0">
                  <a:solidFill>
                    <a:schemeClr val="tx1"/>
                  </a:solidFill>
                  <a:latin typeface="Human BBY Office" pitchFamily="2" charset="77"/>
                </a:rPr>
                <a:t>revenue for fiscal 2022</a:t>
              </a:r>
            </a:p>
          </p:txBody>
        </p:sp>
        <p:sp>
          <p:nvSpPr>
            <p:cNvPr id="24" name="Title 2">
              <a:extLst>
                <a:ext uri="{FF2B5EF4-FFF2-40B4-BE49-F238E27FC236}">
                  <a16:creationId xmlns:a16="http://schemas.microsoft.com/office/drawing/2014/main" id="{15D19E03-0E44-DC43-A58A-6932107ED17A}"/>
                </a:ext>
              </a:extLst>
            </p:cNvPr>
            <p:cNvSpPr txBox="1">
              <a:spLocks/>
            </p:cNvSpPr>
            <p:nvPr/>
          </p:nvSpPr>
          <p:spPr>
            <a:xfrm>
              <a:off x="4037435" y="4234558"/>
              <a:ext cx="4745736" cy="484316"/>
            </a:xfrm>
            <a:prstGeom prst="rect">
              <a:avLst/>
            </a:prstGeom>
            <a:noFill/>
          </p:spPr>
          <p:txBody>
            <a:bodyPr vert="horz" lIns="0" tIns="0" rIns="0" bIns="0" rtlCol="0" anchor="ctr" anchorCtr="0">
              <a:noAutofit/>
            </a:bodyPr>
            <a:lstStyle>
              <a:lvl1pPr algn="l" defTabSz="914400" rtl="0" eaLnBrk="1" latinLnBrk="0" hangingPunct="1">
                <a:lnSpc>
                  <a:spcPct val="80000"/>
                </a:lnSpc>
                <a:spcBef>
                  <a:spcPct val="0"/>
                </a:spcBef>
                <a:buNone/>
                <a:defRPr sz="4000" b="1" kern="1200">
                  <a:solidFill>
                    <a:schemeClr val="accent1"/>
                  </a:solidFill>
                  <a:latin typeface="+mj-lt"/>
                  <a:ea typeface="+mj-ea"/>
                  <a:cs typeface="+mj-cs"/>
                </a:defRPr>
              </a:lvl1pPr>
            </a:lstStyle>
            <a:p>
              <a:pPr algn="ctr">
                <a:lnSpc>
                  <a:spcPts val="2300"/>
                </a:lnSpc>
              </a:pPr>
              <a:r>
                <a:rPr lang="en-US" sz="1800" b="0">
                  <a:solidFill>
                    <a:schemeClr val="tx1"/>
                  </a:solidFill>
                  <a:latin typeface="Human BBY Office" pitchFamily="2" charset="77"/>
                </a:rPr>
                <a:t>More than 1,000 stores in the U.S. and Canada, including pilot models across the country</a:t>
              </a:r>
            </a:p>
          </p:txBody>
        </p:sp>
        <p:sp>
          <p:nvSpPr>
            <p:cNvPr id="25" name="Title 2">
              <a:extLst>
                <a:ext uri="{FF2B5EF4-FFF2-40B4-BE49-F238E27FC236}">
                  <a16:creationId xmlns:a16="http://schemas.microsoft.com/office/drawing/2014/main" id="{719E64A2-E24C-4D4A-8646-5A3B8418DA4B}"/>
                </a:ext>
              </a:extLst>
            </p:cNvPr>
            <p:cNvSpPr txBox="1">
              <a:spLocks/>
            </p:cNvSpPr>
            <p:nvPr/>
          </p:nvSpPr>
          <p:spPr>
            <a:xfrm>
              <a:off x="9420767" y="4211581"/>
              <a:ext cx="2423160" cy="516934"/>
            </a:xfrm>
            <a:prstGeom prst="rect">
              <a:avLst/>
            </a:prstGeom>
            <a:noFill/>
          </p:spPr>
          <p:txBody>
            <a:bodyPr vert="horz" lIns="0" tIns="0" rIns="0" bIns="0" rtlCol="0" anchor="ctr" anchorCtr="0">
              <a:noAutofit/>
            </a:bodyPr>
            <a:lstStyle>
              <a:lvl1pPr algn="l" defTabSz="914400" rtl="0" eaLnBrk="1" latinLnBrk="0" hangingPunct="1">
                <a:lnSpc>
                  <a:spcPct val="80000"/>
                </a:lnSpc>
                <a:spcBef>
                  <a:spcPct val="0"/>
                </a:spcBef>
                <a:buNone/>
                <a:defRPr sz="4000" b="1" kern="1200">
                  <a:solidFill>
                    <a:schemeClr val="accent1"/>
                  </a:solidFill>
                  <a:latin typeface="+mj-lt"/>
                  <a:ea typeface="+mj-ea"/>
                  <a:cs typeface="+mj-cs"/>
                </a:defRPr>
              </a:lvl1pPr>
            </a:lstStyle>
            <a:p>
              <a:pPr algn="ctr">
                <a:lnSpc>
                  <a:spcPts val="2300"/>
                </a:lnSpc>
              </a:pPr>
              <a:r>
                <a:rPr lang="en-US" sz="1800" b="0">
                  <a:solidFill>
                    <a:schemeClr val="tx1"/>
                  </a:solidFill>
                  <a:latin typeface="Human BBY Office" pitchFamily="2" charset="77"/>
                </a:rPr>
                <a:t>Approximately 100,000</a:t>
              </a:r>
              <a:br>
                <a:rPr lang="en-US" sz="1800" b="0">
                  <a:solidFill>
                    <a:schemeClr val="tx1"/>
                  </a:solidFill>
                  <a:latin typeface="Human BBY Office" pitchFamily="2" charset="77"/>
                </a:rPr>
              </a:br>
              <a:r>
                <a:rPr lang="en-US" sz="1800" b="0">
                  <a:solidFill>
                    <a:schemeClr val="tx1"/>
                  </a:solidFill>
                  <a:latin typeface="Human BBY Office" pitchFamily="2" charset="77"/>
                </a:rPr>
                <a:t>total employees</a:t>
              </a:r>
            </a:p>
          </p:txBody>
        </p:sp>
        <p:sp>
          <p:nvSpPr>
            <p:cNvPr id="26" name="Title 2">
              <a:extLst>
                <a:ext uri="{FF2B5EF4-FFF2-40B4-BE49-F238E27FC236}">
                  <a16:creationId xmlns:a16="http://schemas.microsoft.com/office/drawing/2014/main" id="{B7958EEE-38DF-F34E-A58E-84DD15BC9357}"/>
                </a:ext>
              </a:extLst>
            </p:cNvPr>
            <p:cNvSpPr txBox="1">
              <a:spLocks/>
            </p:cNvSpPr>
            <p:nvPr/>
          </p:nvSpPr>
          <p:spPr>
            <a:xfrm>
              <a:off x="9420767" y="5247569"/>
              <a:ext cx="2423160" cy="780842"/>
            </a:xfrm>
            <a:prstGeom prst="rect">
              <a:avLst/>
            </a:prstGeom>
            <a:noFill/>
          </p:spPr>
          <p:txBody>
            <a:bodyPr vert="horz" lIns="0" tIns="0" rIns="0" bIns="0" rtlCol="0" anchor="ctr" anchorCtr="0">
              <a:noAutofit/>
            </a:bodyPr>
            <a:lstStyle>
              <a:lvl1pPr algn="l" defTabSz="914400" rtl="0" eaLnBrk="1" latinLnBrk="0" hangingPunct="1">
                <a:lnSpc>
                  <a:spcPct val="80000"/>
                </a:lnSpc>
                <a:spcBef>
                  <a:spcPct val="0"/>
                </a:spcBef>
                <a:buNone/>
                <a:defRPr sz="4000" b="1" kern="1200">
                  <a:solidFill>
                    <a:schemeClr val="accent1"/>
                  </a:solidFill>
                  <a:latin typeface="+mj-lt"/>
                  <a:ea typeface="+mj-ea"/>
                  <a:cs typeface="+mj-cs"/>
                </a:defRPr>
              </a:lvl1pPr>
            </a:lstStyle>
            <a:p>
              <a:pPr algn="ctr">
                <a:lnSpc>
                  <a:spcPts val="2300"/>
                </a:lnSpc>
              </a:pPr>
              <a:r>
                <a:rPr lang="en-US" sz="1800" b="0">
                  <a:solidFill>
                    <a:schemeClr val="tx1"/>
                  </a:solidFill>
                  <a:latin typeface="Human BBY Office" pitchFamily="2" charset="77"/>
                </a:rPr>
                <a:t>BestBuy.com is one of the top retail websites in the United States</a:t>
              </a:r>
            </a:p>
          </p:txBody>
        </p:sp>
        <p:sp>
          <p:nvSpPr>
            <p:cNvPr id="34" name="Title 2">
              <a:extLst>
                <a:ext uri="{FF2B5EF4-FFF2-40B4-BE49-F238E27FC236}">
                  <a16:creationId xmlns:a16="http://schemas.microsoft.com/office/drawing/2014/main" id="{2F453D9E-DF0C-8049-94D5-B96480849942}"/>
                </a:ext>
              </a:extLst>
            </p:cNvPr>
            <p:cNvSpPr txBox="1">
              <a:spLocks/>
            </p:cNvSpPr>
            <p:nvPr/>
          </p:nvSpPr>
          <p:spPr>
            <a:xfrm>
              <a:off x="369576" y="5247569"/>
              <a:ext cx="3063240" cy="780817"/>
            </a:xfrm>
            <a:prstGeom prst="rect">
              <a:avLst/>
            </a:prstGeom>
            <a:noFill/>
          </p:spPr>
          <p:txBody>
            <a:bodyPr vert="horz" lIns="0" tIns="0" rIns="0" bIns="0" rtlCol="0" anchor="ctr" anchorCtr="0">
              <a:noAutofit/>
            </a:bodyPr>
            <a:lstStyle>
              <a:lvl1pPr algn="l" defTabSz="914400" rtl="0" eaLnBrk="1" latinLnBrk="0" hangingPunct="1">
                <a:lnSpc>
                  <a:spcPct val="80000"/>
                </a:lnSpc>
                <a:spcBef>
                  <a:spcPct val="0"/>
                </a:spcBef>
                <a:buNone/>
                <a:defRPr sz="4000" b="1" kern="1200">
                  <a:solidFill>
                    <a:schemeClr val="accent1"/>
                  </a:solidFill>
                  <a:latin typeface="+mj-lt"/>
                  <a:ea typeface="+mj-ea"/>
                  <a:cs typeface="+mj-cs"/>
                </a:defRPr>
              </a:lvl1pPr>
            </a:lstStyle>
            <a:p>
              <a:pPr algn="ctr">
                <a:lnSpc>
                  <a:spcPts val="2300"/>
                </a:lnSpc>
              </a:pPr>
              <a:r>
                <a:rPr lang="en-US" sz="1800" b="0">
                  <a:solidFill>
                    <a:schemeClr val="tx1"/>
                  </a:solidFill>
                </a:rPr>
                <a:t>Enterprise comp sales increased 10.4% in FY22 on top of growth of 9.7% in FY21</a:t>
              </a:r>
            </a:p>
          </p:txBody>
        </p:sp>
        <p:sp>
          <p:nvSpPr>
            <p:cNvPr id="35" name="Title 2">
              <a:extLst>
                <a:ext uri="{FF2B5EF4-FFF2-40B4-BE49-F238E27FC236}">
                  <a16:creationId xmlns:a16="http://schemas.microsoft.com/office/drawing/2014/main" id="{03DACC6F-A65E-9047-9038-9453881270EE}"/>
                </a:ext>
              </a:extLst>
            </p:cNvPr>
            <p:cNvSpPr txBox="1">
              <a:spLocks/>
            </p:cNvSpPr>
            <p:nvPr/>
          </p:nvSpPr>
          <p:spPr>
            <a:xfrm>
              <a:off x="4053886" y="5247569"/>
              <a:ext cx="4745811" cy="780835"/>
            </a:xfrm>
            <a:prstGeom prst="rect">
              <a:avLst/>
            </a:prstGeom>
            <a:noFill/>
          </p:spPr>
          <p:txBody>
            <a:bodyPr vert="horz" lIns="0" tIns="0" rIns="0" bIns="0" rtlCol="0" anchor="ctr" anchorCtr="0">
              <a:noAutofit/>
            </a:bodyPr>
            <a:lstStyle>
              <a:lvl1pPr algn="l" defTabSz="914400" rtl="0" eaLnBrk="1" latinLnBrk="0" hangingPunct="1">
                <a:lnSpc>
                  <a:spcPct val="80000"/>
                </a:lnSpc>
                <a:spcBef>
                  <a:spcPct val="0"/>
                </a:spcBef>
                <a:buNone/>
                <a:defRPr sz="4000" b="1" kern="1200">
                  <a:solidFill>
                    <a:schemeClr val="accent1"/>
                  </a:solidFill>
                  <a:latin typeface="+mj-lt"/>
                  <a:ea typeface="+mj-ea"/>
                  <a:cs typeface="+mj-cs"/>
                </a:defRPr>
              </a:lvl1pPr>
            </a:lstStyle>
            <a:p>
              <a:pPr algn="ctr">
                <a:lnSpc>
                  <a:spcPts val="2300"/>
                </a:lnSpc>
              </a:pPr>
              <a:r>
                <a:rPr lang="en-US" sz="1800" b="0">
                  <a:solidFill>
                    <a:schemeClr val="tx1"/>
                  </a:solidFill>
                </a:rPr>
                <a:t>Since launching in October 2021, </a:t>
              </a:r>
            </a:p>
            <a:p>
              <a:pPr algn="ctr">
                <a:lnSpc>
                  <a:spcPts val="2300"/>
                </a:lnSpc>
              </a:pPr>
              <a:r>
                <a:rPr lang="en-US" sz="1800" b="0">
                  <a:solidFill>
                    <a:schemeClr val="tx1"/>
                  </a:solidFill>
                </a:rPr>
                <a:t>Best Buy Totaltech membership </a:t>
              </a:r>
            </a:p>
            <a:p>
              <a:pPr algn="ctr">
                <a:lnSpc>
                  <a:spcPts val="2300"/>
                </a:lnSpc>
              </a:pPr>
              <a:r>
                <a:rPr lang="en-US" sz="1800" b="0">
                  <a:solidFill>
                    <a:schemeClr val="tx1"/>
                  </a:solidFill>
                </a:rPr>
                <a:t>program has grown to about 5 million</a:t>
              </a:r>
              <a:endParaRPr lang="en-US" sz="1800" b="0">
                <a:solidFill>
                  <a:schemeClr val="tx1"/>
                </a:solidFill>
                <a:latin typeface="Human BBY 55 Regular" pitchFamily="2" charset="0"/>
              </a:endParaRPr>
            </a:p>
          </p:txBody>
        </p:sp>
        <p:cxnSp>
          <p:nvCxnSpPr>
            <p:cNvPr id="38" name="Straight Connector 37">
              <a:extLst>
                <a:ext uri="{FF2B5EF4-FFF2-40B4-BE49-F238E27FC236}">
                  <a16:creationId xmlns:a16="http://schemas.microsoft.com/office/drawing/2014/main" id="{76689CA4-1CCF-F84D-8851-EA28AC208802}"/>
                </a:ext>
              </a:extLst>
            </p:cNvPr>
            <p:cNvCxnSpPr>
              <a:cxnSpLocks/>
            </p:cNvCxnSpPr>
            <p:nvPr/>
          </p:nvCxnSpPr>
          <p:spPr>
            <a:xfrm>
              <a:off x="464738" y="4983221"/>
              <a:ext cx="11277635" cy="0"/>
            </a:xfrm>
            <a:prstGeom prst="line">
              <a:avLst/>
            </a:prstGeom>
            <a:ln w="6350"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D3812AF7-D678-4C4E-BC3B-69025970FAAD}"/>
                </a:ext>
              </a:extLst>
            </p:cNvPr>
            <p:cNvCxnSpPr>
              <a:cxnSpLocks/>
            </p:cNvCxnSpPr>
            <p:nvPr/>
          </p:nvCxnSpPr>
          <p:spPr>
            <a:xfrm>
              <a:off x="3743351" y="2016923"/>
              <a:ext cx="0" cy="2701951"/>
            </a:xfrm>
            <a:prstGeom prst="line">
              <a:avLst/>
            </a:prstGeom>
            <a:ln w="6350"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E9AD0E81-0B82-8046-9C67-8501A5B3E2FD}"/>
                </a:ext>
              </a:extLst>
            </p:cNvPr>
            <p:cNvCxnSpPr>
              <a:cxnSpLocks/>
            </p:cNvCxnSpPr>
            <p:nvPr/>
          </p:nvCxnSpPr>
          <p:spPr>
            <a:xfrm>
              <a:off x="9110232" y="2016923"/>
              <a:ext cx="0" cy="2701951"/>
            </a:xfrm>
            <a:prstGeom prst="line">
              <a:avLst/>
            </a:prstGeom>
            <a:ln w="6350"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a:extLst>
                <a:ext uri="{FF2B5EF4-FFF2-40B4-BE49-F238E27FC236}">
                  <a16:creationId xmlns:a16="http://schemas.microsoft.com/office/drawing/2014/main" id="{929E46CA-B957-B34B-915A-14D901C8C024}"/>
                </a:ext>
              </a:extLst>
            </p:cNvPr>
            <p:cNvCxnSpPr>
              <a:cxnSpLocks/>
            </p:cNvCxnSpPr>
            <p:nvPr/>
          </p:nvCxnSpPr>
          <p:spPr>
            <a:xfrm>
              <a:off x="9110232" y="5247569"/>
              <a:ext cx="0" cy="768167"/>
            </a:xfrm>
            <a:prstGeom prst="line">
              <a:avLst/>
            </a:prstGeom>
            <a:ln w="6350"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2" name="Straight Connector 51">
              <a:extLst>
                <a:ext uri="{FF2B5EF4-FFF2-40B4-BE49-F238E27FC236}">
                  <a16:creationId xmlns:a16="http://schemas.microsoft.com/office/drawing/2014/main" id="{862C0EE1-4E97-0E4D-9693-40E09C6B205D}"/>
                </a:ext>
              </a:extLst>
            </p:cNvPr>
            <p:cNvCxnSpPr>
              <a:cxnSpLocks/>
            </p:cNvCxnSpPr>
            <p:nvPr/>
          </p:nvCxnSpPr>
          <p:spPr>
            <a:xfrm>
              <a:off x="3743351" y="5247569"/>
              <a:ext cx="0" cy="768167"/>
            </a:xfrm>
            <a:prstGeom prst="line">
              <a:avLst/>
            </a:prstGeom>
            <a:ln w="6350"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7" name="Picture 6">
              <a:extLst>
                <a:ext uri="{FF2B5EF4-FFF2-40B4-BE49-F238E27FC236}">
                  <a16:creationId xmlns:a16="http://schemas.microsoft.com/office/drawing/2014/main" id="{48BB248A-E106-CB48-8C53-CBF35315C788}"/>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369575" y="2024357"/>
              <a:ext cx="3060702" cy="1940932"/>
            </a:xfrm>
            <a:prstGeom prst="rect">
              <a:avLst/>
            </a:prstGeom>
          </p:spPr>
        </p:pic>
        <p:pic>
          <p:nvPicPr>
            <p:cNvPr id="17" name="Picture 16">
              <a:extLst>
                <a:ext uri="{FF2B5EF4-FFF2-40B4-BE49-F238E27FC236}">
                  <a16:creationId xmlns:a16="http://schemas.microsoft.com/office/drawing/2014/main" id="{2EC3A99B-0C1E-9344-A725-C1C1F2B6BBD7}"/>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9420767" y="2024357"/>
              <a:ext cx="2557207" cy="1940927"/>
            </a:xfrm>
            <a:prstGeom prst="rect">
              <a:avLst/>
            </a:prstGeom>
          </p:spPr>
        </p:pic>
        <p:pic>
          <p:nvPicPr>
            <p:cNvPr id="27" name="Picture 26" descr="A sign on a building&#10;&#10;Description automatically generated with low confidence">
              <a:extLst>
                <a:ext uri="{FF2B5EF4-FFF2-40B4-BE49-F238E27FC236}">
                  <a16:creationId xmlns:a16="http://schemas.microsoft.com/office/drawing/2014/main" id="{AEC044A0-2533-9D4E-B55D-305024595B2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046071" y="2016923"/>
              <a:ext cx="4737101" cy="1955800"/>
            </a:xfrm>
            <a:prstGeom prst="rect">
              <a:avLst/>
            </a:prstGeom>
          </p:spPr>
        </p:pic>
      </p:grpSp>
    </p:spTree>
    <p:extLst>
      <p:ext uri="{BB962C8B-B14F-4D97-AF65-F5344CB8AC3E}">
        <p14:creationId xmlns:p14="http://schemas.microsoft.com/office/powerpoint/2010/main" val="1004255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dissolve">
                                      <p:cBhvr>
                                        <p:cTn id="7" dur="7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FB63791-A4A9-E04B-8287-0C99C262A48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2655"/>
            <a:ext cx="12192000" cy="1169618"/>
          </a:xfrm>
          <a:prstGeom prst="rect">
            <a:avLst/>
          </a:prstGeom>
        </p:spPr>
      </p:pic>
      <p:sp>
        <p:nvSpPr>
          <p:cNvPr id="3" name="Title 2">
            <a:extLst>
              <a:ext uri="{FF2B5EF4-FFF2-40B4-BE49-F238E27FC236}">
                <a16:creationId xmlns:a16="http://schemas.microsoft.com/office/drawing/2014/main" id="{64BED4CB-28E6-5B47-80F3-C7EC8ADA8CC8}"/>
              </a:ext>
            </a:extLst>
          </p:cNvPr>
          <p:cNvSpPr>
            <a:spLocks noGrp="1"/>
          </p:cNvSpPr>
          <p:nvPr>
            <p:ph type="title"/>
          </p:nvPr>
        </p:nvSpPr>
        <p:spPr>
          <a:xfrm>
            <a:off x="1711995" y="474818"/>
            <a:ext cx="4035662" cy="345265"/>
          </a:xfrm>
        </p:spPr>
        <p:txBody>
          <a:bodyPr/>
          <a:lstStyle/>
          <a:p>
            <a:r>
              <a:rPr lang="en-US" sz="4200">
                <a:solidFill>
                  <a:schemeClr val="bg1"/>
                </a:solidFill>
              </a:rPr>
              <a:t>About Best Buy</a:t>
            </a:r>
          </a:p>
        </p:txBody>
      </p:sp>
      <p:sp>
        <p:nvSpPr>
          <p:cNvPr id="8" name="Title 2">
            <a:extLst>
              <a:ext uri="{FF2B5EF4-FFF2-40B4-BE49-F238E27FC236}">
                <a16:creationId xmlns:a16="http://schemas.microsoft.com/office/drawing/2014/main" id="{98F2DB21-3B34-3F47-A62D-30735F39BA21}"/>
              </a:ext>
            </a:extLst>
          </p:cNvPr>
          <p:cNvSpPr txBox="1">
            <a:spLocks/>
          </p:cNvSpPr>
          <p:nvPr/>
        </p:nvSpPr>
        <p:spPr>
          <a:xfrm>
            <a:off x="5663682" y="548420"/>
            <a:ext cx="4816323" cy="308986"/>
          </a:xfrm>
          <a:prstGeom prst="rect">
            <a:avLst/>
          </a:prstGeom>
          <a:noFill/>
        </p:spPr>
        <p:txBody>
          <a:bodyPr vert="horz" lIns="0" tIns="0" rIns="0" bIns="0" rtlCol="0" anchor="ctr" anchorCtr="0">
            <a:noAutofit/>
          </a:bodyPr>
          <a:lstStyle>
            <a:lvl1pPr algn="l" defTabSz="914400" rtl="0" eaLnBrk="1" latinLnBrk="0" hangingPunct="1">
              <a:lnSpc>
                <a:spcPct val="80000"/>
              </a:lnSpc>
              <a:spcBef>
                <a:spcPct val="0"/>
              </a:spcBef>
              <a:buNone/>
              <a:defRPr sz="4000" b="1" kern="1200">
                <a:solidFill>
                  <a:schemeClr val="accent1"/>
                </a:solidFill>
                <a:latin typeface="+mj-lt"/>
                <a:ea typeface="+mj-ea"/>
                <a:cs typeface="+mj-cs"/>
              </a:defRPr>
            </a:lvl1pPr>
          </a:lstStyle>
          <a:p>
            <a:r>
              <a:rPr lang="en-US" sz="2400" b="0">
                <a:solidFill>
                  <a:schemeClr val="bg1"/>
                </a:solidFill>
                <a:latin typeface="Human BBY Office 45 Light" pitchFamily="2" charset="77"/>
              </a:rPr>
              <a:t>Enriching lives through technology.</a:t>
            </a:r>
          </a:p>
        </p:txBody>
      </p:sp>
      <p:cxnSp>
        <p:nvCxnSpPr>
          <p:cNvPr id="11" name="Straight Connector 10">
            <a:extLst>
              <a:ext uri="{FF2B5EF4-FFF2-40B4-BE49-F238E27FC236}">
                <a16:creationId xmlns:a16="http://schemas.microsoft.com/office/drawing/2014/main" id="{1D714E25-DFAD-4845-9F59-E5DB32AF6816}"/>
              </a:ext>
            </a:extLst>
          </p:cNvPr>
          <p:cNvCxnSpPr>
            <a:cxnSpLocks/>
          </p:cNvCxnSpPr>
          <p:nvPr/>
        </p:nvCxnSpPr>
        <p:spPr>
          <a:xfrm>
            <a:off x="1465784" y="389826"/>
            <a:ext cx="0" cy="429768"/>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16" name="Picture 15" descr="Icon&#10;&#10;Description automatically generated with medium confidence">
            <a:extLst>
              <a:ext uri="{FF2B5EF4-FFF2-40B4-BE49-F238E27FC236}">
                <a16:creationId xmlns:a16="http://schemas.microsoft.com/office/drawing/2014/main" id="{1D4201F9-A930-B047-82BF-289C2AC9EFC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4738" y="389705"/>
            <a:ext cx="736746" cy="429768"/>
          </a:xfrm>
          <a:prstGeom prst="rect">
            <a:avLst/>
          </a:prstGeom>
        </p:spPr>
      </p:pic>
      <p:grpSp>
        <p:nvGrpSpPr>
          <p:cNvPr id="2" name="Group 1">
            <a:extLst>
              <a:ext uri="{FF2B5EF4-FFF2-40B4-BE49-F238E27FC236}">
                <a16:creationId xmlns:a16="http://schemas.microsoft.com/office/drawing/2014/main" id="{DBF7F06F-588B-55A3-2BD6-7AB87B00802A}"/>
              </a:ext>
            </a:extLst>
          </p:cNvPr>
          <p:cNvGrpSpPr/>
          <p:nvPr/>
        </p:nvGrpSpPr>
        <p:grpSpPr>
          <a:xfrm>
            <a:off x="351931" y="1614622"/>
            <a:ext cx="11488137" cy="4694958"/>
            <a:chOff x="355790" y="1418486"/>
            <a:chExt cx="11488137" cy="4694958"/>
          </a:xfrm>
        </p:grpSpPr>
        <p:grpSp>
          <p:nvGrpSpPr>
            <p:cNvPr id="28" name="Group 27">
              <a:extLst>
                <a:ext uri="{FF2B5EF4-FFF2-40B4-BE49-F238E27FC236}">
                  <a16:creationId xmlns:a16="http://schemas.microsoft.com/office/drawing/2014/main" id="{1760DCB8-7550-7540-A9B0-78A04D8BFE0E}"/>
                </a:ext>
              </a:extLst>
            </p:cNvPr>
            <p:cNvGrpSpPr/>
            <p:nvPr/>
          </p:nvGrpSpPr>
          <p:grpSpPr>
            <a:xfrm>
              <a:off x="355790" y="1418486"/>
              <a:ext cx="11488137" cy="211076"/>
              <a:chOff x="355790" y="1605023"/>
              <a:chExt cx="11488137" cy="140638"/>
            </a:xfrm>
          </p:grpSpPr>
          <p:sp>
            <p:nvSpPr>
              <p:cNvPr id="19" name="Title 2">
                <a:extLst>
                  <a:ext uri="{FF2B5EF4-FFF2-40B4-BE49-F238E27FC236}">
                    <a16:creationId xmlns:a16="http://schemas.microsoft.com/office/drawing/2014/main" id="{BDACBE70-270F-094E-BD24-7277D9C25753}"/>
                  </a:ext>
                </a:extLst>
              </p:cNvPr>
              <p:cNvSpPr txBox="1">
                <a:spLocks/>
              </p:cNvSpPr>
              <p:nvPr/>
            </p:nvSpPr>
            <p:spPr>
              <a:xfrm>
                <a:off x="4380766" y="1605023"/>
                <a:ext cx="3430469" cy="140638"/>
              </a:xfrm>
              <a:prstGeom prst="rect">
                <a:avLst/>
              </a:prstGeom>
              <a:noFill/>
            </p:spPr>
            <p:txBody>
              <a:bodyPr vert="horz" lIns="0" tIns="0" rIns="0" bIns="0" rtlCol="0" anchor="ctr" anchorCtr="0">
                <a:noAutofit/>
              </a:bodyPr>
              <a:lstStyle>
                <a:lvl1pPr algn="l" defTabSz="914400" rtl="0" eaLnBrk="1" latinLnBrk="0" hangingPunct="1">
                  <a:lnSpc>
                    <a:spcPct val="80000"/>
                  </a:lnSpc>
                  <a:spcBef>
                    <a:spcPct val="0"/>
                  </a:spcBef>
                  <a:buNone/>
                  <a:defRPr sz="4000" b="1" kern="1200">
                    <a:solidFill>
                      <a:schemeClr val="accent1"/>
                    </a:solidFill>
                    <a:latin typeface="+mj-lt"/>
                    <a:ea typeface="+mj-ea"/>
                    <a:cs typeface="+mj-cs"/>
                  </a:defRPr>
                </a:lvl1pPr>
              </a:lstStyle>
              <a:p>
                <a:pPr algn="ctr"/>
                <a:r>
                  <a:rPr lang="en-US" sz="2700">
                    <a:solidFill>
                      <a:srgbClr val="0046BE"/>
                    </a:solidFill>
                    <a:latin typeface="Human BBY 75 Bold" pitchFamily="2" charset="0"/>
                  </a:rPr>
                  <a:t>Awards &amp; Recognition</a:t>
                </a:r>
              </a:p>
            </p:txBody>
          </p:sp>
          <p:cxnSp>
            <p:nvCxnSpPr>
              <p:cNvPr id="21" name="Straight Connector 20">
                <a:extLst>
                  <a:ext uri="{FF2B5EF4-FFF2-40B4-BE49-F238E27FC236}">
                    <a16:creationId xmlns:a16="http://schemas.microsoft.com/office/drawing/2014/main" id="{B421CF13-0AD3-8F4F-83E7-5DAA09F453B4}"/>
                  </a:ext>
                </a:extLst>
              </p:cNvPr>
              <p:cNvCxnSpPr>
                <a:cxnSpLocks/>
              </p:cNvCxnSpPr>
              <p:nvPr/>
            </p:nvCxnSpPr>
            <p:spPr>
              <a:xfrm>
                <a:off x="355790" y="1644828"/>
                <a:ext cx="39366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4DA1B2-3D43-5F47-B3CC-ADC5CF578B6D}"/>
                  </a:ext>
                </a:extLst>
              </p:cNvPr>
              <p:cNvCxnSpPr>
                <a:cxnSpLocks/>
              </p:cNvCxnSpPr>
              <p:nvPr/>
            </p:nvCxnSpPr>
            <p:spPr>
              <a:xfrm>
                <a:off x="7886996" y="1644828"/>
                <a:ext cx="3956931"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7A1250FC-1688-4242-93F2-F2C2B492CE50}"/>
                </a:ext>
              </a:extLst>
            </p:cNvPr>
            <p:cNvSpPr txBox="1"/>
            <p:nvPr/>
          </p:nvSpPr>
          <p:spPr>
            <a:xfrm>
              <a:off x="355790" y="2035405"/>
              <a:ext cx="4203853" cy="4078039"/>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b="1" i="0">
                  <a:solidFill>
                    <a:srgbClr val="000000"/>
                  </a:solidFill>
                  <a:effectLst/>
                  <a:latin typeface="+mj-lt"/>
                </a:rPr>
                <a:t>100 Most Sustainable Companies </a:t>
              </a:r>
              <a:r>
                <a:rPr lang="en-US" i="0">
                  <a:solidFill>
                    <a:srgbClr val="000000"/>
                  </a:solidFill>
                  <a:effectLst/>
                  <a:latin typeface="+mj-lt"/>
                </a:rPr>
                <a:t>(</a:t>
              </a:r>
              <a:r>
                <a:rPr lang="en-US" i="1">
                  <a:solidFill>
                    <a:srgbClr val="000000"/>
                  </a:solidFill>
                  <a:effectLst/>
                  <a:latin typeface="+mj-lt"/>
                </a:rPr>
                <a:t>Barron’s </a:t>
              </a:r>
              <a:r>
                <a:rPr lang="en-US" i="0">
                  <a:solidFill>
                    <a:srgbClr val="000000"/>
                  </a:solidFill>
                  <a:effectLst/>
                  <a:latin typeface="+mj-lt"/>
                </a:rPr>
                <a:t>– Top 5 for 4 straight years)</a:t>
              </a:r>
            </a:p>
            <a:p>
              <a:pPr marL="285750" indent="-285750">
                <a:spcAft>
                  <a:spcPts val="600"/>
                </a:spcAft>
                <a:buFont typeface="Arial" panose="020B0604020202020204" pitchFamily="34" charset="0"/>
                <a:buChar char="•"/>
              </a:pPr>
              <a:r>
                <a:rPr lang="en-US" b="1" i="0">
                  <a:solidFill>
                    <a:srgbClr val="000000"/>
                  </a:solidFill>
                  <a:effectLst/>
                  <a:latin typeface="+mj-lt"/>
                </a:rPr>
                <a:t>100 Best Workplaces for Innovators </a:t>
              </a:r>
              <a:r>
                <a:rPr lang="en-US" i="0">
                  <a:solidFill>
                    <a:srgbClr val="000000"/>
                  </a:solidFill>
                  <a:effectLst/>
                  <a:latin typeface="+mj-lt"/>
                </a:rPr>
                <a:t>(</a:t>
              </a:r>
              <a:r>
                <a:rPr lang="en-US" i="1">
                  <a:solidFill>
                    <a:srgbClr val="000000"/>
                  </a:solidFill>
                  <a:effectLst/>
                  <a:latin typeface="+mj-lt"/>
                </a:rPr>
                <a:t>Fast Company)</a:t>
              </a:r>
              <a:endParaRPr lang="en-US" i="0">
                <a:solidFill>
                  <a:srgbClr val="000000"/>
                </a:solidFill>
                <a:effectLst/>
                <a:latin typeface="+mj-lt"/>
              </a:endParaRPr>
            </a:p>
            <a:p>
              <a:pPr marL="285750" indent="-285750">
                <a:spcAft>
                  <a:spcPts val="600"/>
                </a:spcAft>
                <a:buFont typeface="Arial" panose="020B0604020202020204" pitchFamily="34" charset="0"/>
                <a:buChar char="•"/>
              </a:pPr>
              <a:r>
                <a:rPr lang="en-US" b="1">
                  <a:solidFill>
                    <a:srgbClr val="000000"/>
                  </a:solidFill>
                  <a:latin typeface="+mj-lt"/>
                </a:rPr>
                <a:t>A</a:t>
              </a:r>
              <a:r>
                <a:rPr lang="en-US" b="1" i="0">
                  <a:solidFill>
                    <a:srgbClr val="000000"/>
                  </a:solidFill>
                  <a:effectLst/>
                  <a:latin typeface="+mj-lt"/>
                </a:rPr>
                <a:t>merica’s Best Employers for Women </a:t>
              </a:r>
              <a:r>
                <a:rPr lang="en-US" i="0">
                  <a:solidFill>
                    <a:srgbClr val="000000"/>
                  </a:solidFill>
                  <a:effectLst/>
                  <a:latin typeface="+mj-lt"/>
                </a:rPr>
                <a:t>(</a:t>
              </a:r>
              <a:r>
                <a:rPr lang="en-US" i="1">
                  <a:solidFill>
                    <a:srgbClr val="000000"/>
                  </a:solidFill>
                  <a:effectLst/>
                  <a:latin typeface="+mj-lt"/>
                </a:rPr>
                <a:t>Forbes)</a:t>
              </a:r>
              <a:endParaRPr lang="en-US" i="0">
                <a:solidFill>
                  <a:srgbClr val="000000"/>
                </a:solidFill>
                <a:effectLst/>
                <a:latin typeface="+mj-lt"/>
              </a:endParaRPr>
            </a:p>
            <a:p>
              <a:pPr marL="285750" indent="-285750">
                <a:spcAft>
                  <a:spcPts val="600"/>
                </a:spcAft>
                <a:buFont typeface="Arial" panose="020B0604020202020204" pitchFamily="34" charset="0"/>
                <a:buChar char="•"/>
              </a:pPr>
              <a:r>
                <a:rPr lang="en-US" b="1" i="0">
                  <a:solidFill>
                    <a:srgbClr val="000000"/>
                  </a:solidFill>
                  <a:effectLst/>
                  <a:latin typeface="+mj-lt"/>
                </a:rPr>
                <a:t>America’s Best Employers for Diversity </a:t>
              </a:r>
              <a:r>
                <a:rPr lang="en-US" i="0">
                  <a:solidFill>
                    <a:srgbClr val="000000"/>
                  </a:solidFill>
                  <a:effectLst/>
                  <a:latin typeface="+mj-lt"/>
                </a:rPr>
                <a:t>(</a:t>
              </a:r>
              <a:r>
                <a:rPr lang="en-US" i="1">
                  <a:solidFill>
                    <a:srgbClr val="000000"/>
                  </a:solidFill>
                  <a:effectLst/>
                  <a:latin typeface="+mj-lt"/>
                </a:rPr>
                <a:t>Forbes)</a:t>
              </a:r>
              <a:endParaRPr lang="en-US" i="0">
                <a:solidFill>
                  <a:srgbClr val="000000"/>
                </a:solidFill>
                <a:effectLst/>
                <a:latin typeface="+mj-lt"/>
              </a:endParaRPr>
            </a:p>
            <a:p>
              <a:pPr marL="285750" indent="-285750">
                <a:spcAft>
                  <a:spcPts val="600"/>
                </a:spcAft>
                <a:buFont typeface="Arial" panose="020B0604020202020204" pitchFamily="34" charset="0"/>
                <a:buChar char="•"/>
              </a:pPr>
              <a:r>
                <a:rPr lang="en-US" b="1">
                  <a:latin typeface="+mj-lt"/>
                </a:rPr>
                <a:t>Best Places to Work for LGBTQ+ Equality </a:t>
              </a:r>
              <a:r>
                <a:rPr lang="en-US">
                  <a:latin typeface="+mj-lt"/>
                </a:rPr>
                <a:t>(Human Rights Campaign) </a:t>
              </a:r>
            </a:p>
            <a:p>
              <a:pPr marL="285750" indent="-285750">
                <a:spcAft>
                  <a:spcPts val="600"/>
                </a:spcAft>
                <a:buFont typeface="Arial" panose="020B0604020202020204" pitchFamily="34" charset="0"/>
                <a:buChar char="•"/>
              </a:pPr>
              <a:r>
                <a:rPr lang="en-US" b="1" i="0">
                  <a:solidFill>
                    <a:srgbClr val="000000"/>
                  </a:solidFill>
                  <a:effectLst/>
                  <a:latin typeface="+mj-lt"/>
                </a:rPr>
                <a:t>World’s Most Admired Companies</a:t>
              </a:r>
              <a:r>
                <a:rPr lang="en-US" i="0">
                  <a:solidFill>
                    <a:srgbClr val="000000"/>
                  </a:solidFill>
                  <a:effectLst/>
                  <a:latin typeface="+mj-lt"/>
                </a:rPr>
                <a:t> (</a:t>
              </a:r>
              <a:r>
                <a:rPr lang="en-US" i="1">
                  <a:solidFill>
                    <a:srgbClr val="000000"/>
                  </a:solidFill>
                  <a:effectLst/>
                  <a:latin typeface="+mj-lt"/>
                </a:rPr>
                <a:t>Fortune)</a:t>
              </a:r>
              <a:endParaRPr lang="en-US" i="0">
                <a:solidFill>
                  <a:srgbClr val="000000"/>
                </a:solidFill>
                <a:effectLst/>
                <a:latin typeface="+mj-lt"/>
              </a:endParaRPr>
            </a:p>
          </p:txBody>
        </p:sp>
        <p:pic>
          <p:nvPicPr>
            <p:cNvPr id="6" name="Picture 5">
              <a:extLst>
                <a:ext uri="{FF2B5EF4-FFF2-40B4-BE49-F238E27FC236}">
                  <a16:creationId xmlns:a16="http://schemas.microsoft.com/office/drawing/2014/main" id="{F7B291EB-D533-4C8B-8007-1F554BE26481}"/>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5251602" y="2074027"/>
              <a:ext cx="6168078" cy="3953023"/>
            </a:xfrm>
            <a:prstGeom prst="rect">
              <a:avLst/>
            </a:prstGeom>
          </p:spPr>
        </p:pic>
      </p:grpSp>
    </p:spTree>
    <p:extLst>
      <p:ext uri="{BB962C8B-B14F-4D97-AF65-F5344CB8AC3E}">
        <p14:creationId xmlns:p14="http://schemas.microsoft.com/office/powerpoint/2010/main" val="2135517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7B0CB690-F10F-4B72-827F-94A2E2D6F20E}"/>
              </a:ext>
            </a:extLst>
          </p:cNvPr>
          <p:cNvSpPr/>
          <p:nvPr/>
        </p:nvSpPr>
        <p:spPr>
          <a:xfrm>
            <a:off x="1295946" y="4796403"/>
            <a:ext cx="3622212" cy="1589392"/>
          </a:xfrm>
          <a:prstGeom prst="roundRect">
            <a:avLst/>
          </a:prstGeom>
          <a:solidFill>
            <a:schemeClr val="accent5"/>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6871AA7-5C56-4A17-8C0D-3F1787E0E33F}"/>
              </a:ext>
            </a:extLst>
          </p:cNvPr>
          <p:cNvSpPr txBox="1"/>
          <p:nvPr/>
        </p:nvSpPr>
        <p:spPr>
          <a:xfrm>
            <a:off x="1217895" y="5052490"/>
            <a:ext cx="3778314" cy="1077218"/>
          </a:xfrm>
          <a:prstGeom prst="rect">
            <a:avLst/>
          </a:prstGeom>
          <a:noFill/>
        </p:spPr>
        <p:txBody>
          <a:bodyPr wrap="square">
            <a:spAutoFit/>
          </a:bodyPr>
          <a:lstStyle/>
          <a:p>
            <a:pPr algn="ctr">
              <a:spcAft>
                <a:spcPts val="600"/>
              </a:spcAft>
            </a:pPr>
            <a:r>
              <a:rPr lang="en-US" b="1"/>
              <a:t>Strategic Decision Support</a:t>
            </a:r>
          </a:p>
          <a:p>
            <a:pPr algn="ctr">
              <a:spcAft>
                <a:spcPts val="600"/>
              </a:spcAft>
            </a:pPr>
            <a:r>
              <a:rPr lang="en-US" b="1"/>
              <a:t>Analytics Innovation </a:t>
            </a:r>
          </a:p>
          <a:p>
            <a:pPr algn="ctr">
              <a:spcAft>
                <a:spcPts val="600"/>
              </a:spcAft>
            </a:pPr>
            <a:r>
              <a:rPr lang="en-US" b="1"/>
              <a:t>Data analysis &amp; data discovery</a:t>
            </a:r>
          </a:p>
        </p:txBody>
      </p:sp>
      <p:sp>
        <p:nvSpPr>
          <p:cNvPr id="33" name="Rectangle: Rounded Corners 32">
            <a:extLst>
              <a:ext uri="{FF2B5EF4-FFF2-40B4-BE49-F238E27FC236}">
                <a16:creationId xmlns:a16="http://schemas.microsoft.com/office/drawing/2014/main" id="{32B8E105-4EB3-4C05-8CF8-7F904BA484E9}"/>
              </a:ext>
            </a:extLst>
          </p:cNvPr>
          <p:cNvSpPr/>
          <p:nvPr/>
        </p:nvSpPr>
        <p:spPr>
          <a:xfrm>
            <a:off x="7217192" y="4796403"/>
            <a:ext cx="3418896" cy="1589392"/>
          </a:xfrm>
          <a:prstGeom prst="roundRect">
            <a:avLst/>
          </a:prstGeom>
          <a:solidFill>
            <a:schemeClr val="accent5"/>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A2742AB-4C4A-4BA9-9B57-796A782C9683}"/>
              </a:ext>
            </a:extLst>
          </p:cNvPr>
          <p:cNvSpPr txBox="1"/>
          <p:nvPr/>
        </p:nvSpPr>
        <p:spPr>
          <a:xfrm>
            <a:off x="7615650" y="5158288"/>
            <a:ext cx="2621980" cy="865622"/>
          </a:xfrm>
          <a:prstGeom prst="rect">
            <a:avLst/>
          </a:prstGeom>
          <a:noFill/>
        </p:spPr>
        <p:txBody>
          <a:bodyPr wrap="square">
            <a:spAutoFit/>
          </a:bodyPr>
          <a:lstStyle/>
          <a:p>
            <a:pPr marL="0" lvl="1" algn="ctr">
              <a:lnSpc>
                <a:spcPct val="150000"/>
              </a:lnSpc>
            </a:pPr>
            <a:r>
              <a:rPr lang="en-US" b="1"/>
              <a:t>Analytics Discovery</a:t>
            </a:r>
          </a:p>
          <a:p>
            <a:pPr marL="0" lvl="1" algn="ctr">
              <a:lnSpc>
                <a:spcPct val="150000"/>
              </a:lnSpc>
            </a:pPr>
            <a:r>
              <a:rPr lang="en-US" b="1"/>
              <a:t>Analytics Applications</a:t>
            </a:r>
          </a:p>
        </p:txBody>
      </p:sp>
      <p:sp>
        <p:nvSpPr>
          <p:cNvPr id="2" name="Title 1">
            <a:extLst>
              <a:ext uri="{FF2B5EF4-FFF2-40B4-BE49-F238E27FC236}">
                <a16:creationId xmlns:a16="http://schemas.microsoft.com/office/drawing/2014/main" id="{45F45E57-9711-43DC-9913-CEAD0215598C}"/>
              </a:ext>
            </a:extLst>
          </p:cNvPr>
          <p:cNvSpPr>
            <a:spLocks noGrp="1"/>
          </p:cNvSpPr>
          <p:nvPr>
            <p:ph type="title"/>
          </p:nvPr>
        </p:nvSpPr>
        <p:spPr/>
        <p:txBody>
          <a:bodyPr/>
          <a:lstStyle/>
          <a:p>
            <a:r>
              <a:rPr lang="en-US"/>
              <a:t>Data &amp; Analytics Overview</a:t>
            </a:r>
          </a:p>
        </p:txBody>
      </p:sp>
      <p:sp>
        <p:nvSpPr>
          <p:cNvPr id="3" name="Slide Number Placeholder 2">
            <a:extLst>
              <a:ext uri="{FF2B5EF4-FFF2-40B4-BE49-F238E27FC236}">
                <a16:creationId xmlns:a16="http://schemas.microsoft.com/office/drawing/2014/main" id="{58A3BD42-5E7C-43BD-B302-98939FD41490}"/>
              </a:ext>
            </a:extLst>
          </p:cNvPr>
          <p:cNvSpPr>
            <a:spLocks noGrp="1"/>
          </p:cNvSpPr>
          <p:nvPr>
            <p:ph type="sldNum" sz="quarter" idx="11"/>
          </p:nvPr>
        </p:nvSpPr>
        <p:spPr>
          <a:xfrm>
            <a:off x="11796226" y="6647867"/>
            <a:ext cx="211097" cy="150767"/>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C09DA5-8C43-4702-8900-F4900F7A89AE}" type="slidenum">
              <a:rPr kumimoji="0" lang="en-US" sz="700" b="0" i="0" u="none" strike="noStrike" kern="1200" cap="all" spc="0" normalizeH="0" baseline="0" noProof="0" smtClean="0">
                <a:ln>
                  <a:noFill/>
                </a:ln>
                <a:solidFill>
                  <a:srgbClr val="000000">
                    <a:lumMod val="75000"/>
                    <a:lumOff val="25000"/>
                  </a:srgbClr>
                </a:solidFill>
                <a:effectLst/>
                <a:uLnTx/>
                <a:uFillTx/>
                <a:latin typeface="Human BBY Offic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700" b="0" i="0" u="none" strike="noStrike" kern="1200" cap="all" spc="0" normalizeH="0" baseline="0" noProof="0">
              <a:ln>
                <a:noFill/>
              </a:ln>
              <a:solidFill>
                <a:srgbClr val="000000">
                  <a:lumMod val="75000"/>
                  <a:lumOff val="25000"/>
                </a:srgbClr>
              </a:solidFill>
              <a:effectLst/>
              <a:uLnTx/>
              <a:uFillTx/>
              <a:latin typeface="Human BBY Office"/>
              <a:ea typeface="+mn-ea"/>
              <a:cs typeface="+mn-cs"/>
            </a:endParaRPr>
          </a:p>
        </p:txBody>
      </p:sp>
      <p:sp>
        <p:nvSpPr>
          <p:cNvPr id="5" name="Oval 4">
            <a:extLst>
              <a:ext uri="{FF2B5EF4-FFF2-40B4-BE49-F238E27FC236}">
                <a16:creationId xmlns:a16="http://schemas.microsoft.com/office/drawing/2014/main" id="{6E839081-B351-4F69-A09E-F686ADF20054}"/>
              </a:ext>
            </a:extLst>
          </p:cNvPr>
          <p:cNvSpPr/>
          <p:nvPr/>
        </p:nvSpPr>
        <p:spPr>
          <a:xfrm>
            <a:off x="1575966" y="1977567"/>
            <a:ext cx="3062177" cy="3062177"/>
          </a:xfrm>
          <a:prstGeom prst="ellipse">
            <a:avLst/>
          </a:prstGeom>
          <a:solidFill>
            <a:schemeClr val="accent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2B82E9B-7430-4D8C-B438-B3B06922584D}"/>
              </a:ext>
            </a:extLst>
          </p:cNvPr>
          <p:cNvSpPr/>
          <p:nvPr/>
        </p:nvSpPr>
        <p:spPr>
          <a:xfrm>
            <a:off x="7395555" y="2064522"/>
            <a:ext cx="3062177" cy="3062177"/>
          </a:xfrm>
          <a:prstGeom prst="ellipse">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86E7F86-F566-4372-91B7-C40E85697385}"/>
              </a:ext>
            </a:extLst>
          </p:cNvPr>
          <p:cNvSpPr txBox="1"/>
          <p:nvPr/>
        </p:nvSpPr>
        <p:spPr>
          <a:xfrm>
            <a:off x="1661558" y="1112898"/>
            <a:ext cx="2890988" cy="430887"/>
          </a:xfrm>
          <a:prstGeom prst="rect">
            <a:avLst/>
          </a:prstGeom>
          <a:noFill/>
        </p:spPr>
        <p:txBody>
          <a:bodyPr wrap="square">
            <a:spAutoFit/>
          </a:bodyPr>
          <a:lstStyle/>
          <a:p>
            <a:pPr algn="ctr"/>
            <a:r>
              <a:rPr lang="en-US" sz="2200" b="1"/>
              <a:t>Decision Science</a:t>
            </a:r>
            <a:endParaRPr lang="en-US" sz="2200"/>
          </a:p>
        </p:txBody>
      </p:sp>
      <p:sp>
        <p:nvSpPr>
          <p:cNvPr id="10" name="TextBox 9">
            <a:extLst>
              <a:ext uri="{FF2B5EF4-FFF2-40B4-BE49-F238E27FC236}">
                <a16:creationId xmlns:a16="http://schemas.microsoft.com/office/drawing/2014/main" id="{F818B946-6ADE-487B-87D3-D15CE6BE10FF}"/>
              </a:ext>
            </a:extLst>
          </p:cNvPr>
          <p:cNvSpPr txBox="1"/>
          <p:nvPr/>
        </p:nvSpPr>
        <p:spPr>
          <a:xfrm>
            <a:off x="6047093" y="1105438"/>
            <a:ext cx="5741175" cy="430887"/>
          </a:xfrm>
          <a:prstGeom prst="rect">
            <a:avLst/>
          </a:prstGeom>
          <a:noFill/>
        </p:spPr>
        <p:txBody>
          <a:bodyPr wrap="square">
            <a:spAutoFit/>
          </a:bodyPr>
          <a:lstStyle/>
          <a:p>
            <a:pPr algn="ctr"/>
            <a:r>
              <a:rPr lang="en-US" sz="2200" b="1"/>
              <a:t>Data Science &amp;  Applied Machine Learning</a:t>
            </a:r>
            <a:endParaRPr lang="en-US" sz="2200"/>
          </a:p>
        </p:txBody>
      </p:sp>
      <p:sp>
        <p:nvSpPr>
          <p:cNvPr id="12" name="TextBox 11">
            <a:extLst>
              <a:ext uri="{FF2B5EF4-FFF2-40B4-BE49-F238E27FC236}">
                <a16:creationId xmlns:a16="http://schemas.microsoft.com/office/drawing/2014/main" id="{D961DB9C-DF4F-4322-8E2A-FFA3310FA42F}"/>
              </a:ext>
            </a:extLst>
          </p:cNvPr>
          <p:cNvSpPr txBox="1"/>
          <p:nvPr/>
        </p:nvSpPr>
        <p:spPr>
          <a:xfrm>
            <a:off x="610234" y="1478880"/>
            <a:ext cx="5196964" cy="369332"/>
          </a:xfrm>
          <a:prstGeom prst="rect">
            <a:avLst/>
          </a:prstGeom>
          <a:noFill/>
        </p:spPr>
        <p:txBody>
          <a:bodyPr wrap="square">
            <a:spAutoFit/>
          </a:bodyPr>
          <a:lstStyle/>
          <a:p>
            <a:pPr marL="6350" indent="0" algn="ctr">
              <a:buNone/>
            </a:pPr>
            <a:r>
              <a:rPr lang="en-US" sz="1800" i="1"/>
              <a:t>Develops strong cross-functional partnerships</a:t>
            </a:r>
            <a:endParaRPr lang="en-US" sz="1800"/>
          </a:p>
        </p:txBody>
      </p:sp>
      <p:sp>
        <p:nvSpPr>
          <p:cNvPr id="14" name="TextBox 13">
            <a:extLst>
              <a:ext uri="{FF2B5EF4-FFF2-40B4-BE49-F238E27FC236}">
                <a16:creationId xmlns:a16="http://schemas.microsoft.com/office/drawing/2014/main" id="{38BD04BC-D215-4620-A504-09947A789685}"/>
              </a:ext>
            </a:extLst>
          </p:cNvPr>
          <p:cNvSpPr txBox="1"/>
          <p:nvPr/>
        </p:nvSpPr>
        <p:spPr>
          <a:xfrm>
            <a:off x="7111389" y="1478698"/>
            <a:ext cx="3612584" cy="369332"/>
          </a:xfrm>
          <a:prstGeom prst="rect">
            <a:avLst/>
          </a:prstGeom>
          <a:noFill/>
        </p:spPr>
        <p:txBody>
          <a:bodyPr wrap="square">
            <a:spAutoFit/>
          </a:bodyPr>
          <a:lstStyle/>
          <a:p>
            <a:pPr marL="6350" indent="0" algn="ctr">
              <a:buNone/>
            </a:pPr>
            <a:r>
              <a:rPr lang="en-US" sz="1800" i="1"/>
              <a:t>Emphasis on technical expertise</a:t>
            </a:r>
            <a:endParaRPr lang="en-US"/>
          </a:p>
        </p:txBody>
      </p:sp>
      <p:pic>
        <p:nvPicPr>
          <p:cNvPr id="20" name="Graphic 19" descr="Handshake with solid fill">
            <a:extLst>
              <a:ext uri="{FF2B5EF4-FFF2-40B4-BE49-F238E27FC236}">
                <a16:creationId xmlns:a16="http://schemas.microsoft.com/office/drawing/2014/main" id="{3B899B1A-F4B8-42B6-B748-FC6285DA005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901898" y="2303499"/>
            <a:ext cx="2410309" cy="2410309"/>
          </a:xfrm>
          <a:prstGeom prst="rect">
            <a:avLst/>
          </a:prstGeom>
        </p:spPr>
      </p:pic>
      <p:pic>
        <p:nvPicPr>
          <p:cNvPr id="30" name="Graphic 29" descr="Atom with solid fill">
            <a:extLst>
              <a:ext uri="{FF2B5EF4-FFF2-40B4-BE49-F238E27FC236}">
                <a16:creationId xmlns:a16="http://schemas.microsoft.com/office/drawing/2014/main" id="{275DAA8B-F777-492F-80B3-C4363CAC57D3}"/>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495149" y="2087673"/>
            <a:ext cx="2871895" cy="2871895"/>
          </a:xfrm>
          <a:prstGeom prst="rect">
            <a:avLst/>
          </a:prstGeom>
        </p:spPr>
      </p:pic>
      <p:sp>
        <p:nvSpPr>
          <p:cNvPr id="31" name="Oval 30">
            <a:extLst>
              <a:ext uri="{FF2B5EF4-FFF2-40B4-BE49-F238E27FC236}">
                <a16:creationId xmlns:a16="http://schemas.microsoft.com/office/drawing/2014/main" id="{4F6E5A60-070A-4272-9E02-E96613DB9BDC}"/>
              </a:ext>
            </a:extLst>
          </p:cNvPr>
          <p:cNvSpPr/>
          <p:nvPr/>
        </p:nvSpPr>
        <p:spPr>
          <a:xfrm>
            <a:off x="8710448" y="3237454"/>
            <a:ext cx="432389" cy="48780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descr="Database with solid fill">
            <a:extLst>
              <a:ext uri="{FF2B5EF4-FFF2-40B4-BE49-F238E27FC236}">
                <a16:creationId xmlns:a16="http://schemas.microsoft.com/office/drawing/2014/main" id="{CFFD15B2-38EE-4221-A1E6-D1F19DEA12A4}"/>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563363" y="3190369"/>
            <a:ext cx="726555" cy="726555"/>
          </a:xfrm>
          <a:prstGeom prst="rect">
            <a:avLst/>
          </a:prstGeom>
        </p:spPr>
      </p:pic>
      <p:pic>
        <p:nvPicPr>
          <p:cNvPr id="37" name="Graphic 36" descr="Transfer with solid fill">
            <a:extLst>
              <a:ext uri="{FF2B5EF4-FFF2-40B4-BE49-F238E27FC236}">
                <a16:creationId xmlns:a16="http://schemas.microsoft.com/office/drawing/2014/main" id="{F36F769A-3577-4D4A-884F-B72120BAEA91}"/>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255922" y="2588922"/>
            <a:ext cx="1680155" cy="1680155"/>
          </a:xfrm>
          <a:prstGeom prst="rect">
            <a:avLst/>
          </a:prstGeom>
        </p:spPr>
      </p:pic>
    </p:spTree>
    <p:extLst>
      <p:ext uri="{BB962C8B-B14F-4D97-AF65-F5344CB8AC3E}">
        <p14:creationId xmlns:p14="http://schemas.microsoft.com/office/powerpoint/2010/main" val="2093391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297B51-4959-E2A8-6DB5-5ADAEAB2804D}"/>
              </a:ext>
            </a:extLst>
          </p:cNvPr>
          <p:cNvSpPr>
            <a:spLocks noGrp="1"/>
          </p:cNvSpPr>
          <p:nvPr>
            <p:ph idx="1"/>
          </p:nvPr>
        </p:nvSpPr>
        <p:spPr/>
        <p:txBody>
          <a:bodyPr/>
          <a:lstStyle/>
          <a:p>
            <a:r>
              <a:rPr lang="en-US" b="1" dirty="0"/>
              <a:t>Roles: </a:t>
            </a:r>
            <a:r>
              <a:rPr lang="en-US" dirty="0"/>
              <a:t>Data Scientist, Machine Learning Scientist, Decision Scientist</a:t>
            </a:r>
          </a:p>
          <a:p>
            <a:r>
              <a:rPr lang="en-US" b="1" dirty="0"/>
              <a:t>Locations: </a:t>
            </a:r>
            <a:r>
              <a:rPr lang="en-US" dirty="0"/>
              <a:t>Atlanta (Data Science &amp; ML), Minneapolis (All roles)</a:t>
            </a:r>
          </a:p>
          <a:p>
            <a:r>
              <a:rPr lang="en-US" b="1" dirty="0"/>
              <a:t>How: </a:t>
            </a:r>
            <a:r>
              <a:rPr lang="en-US" dirty="0">
                <a:solidFill>
                  <a:srgbClr val="0046BE"/>
                </a:solidFill>
                <a:hlinkClick r:id="rId2">
                  <a:extLst>
                    <a:ext uri="{A12FA001-AC4F-418D-AE19-62706E023703}">
                      <ahyp:hlinkClr xmlns:ahyp="http://schemas.microsoft.com/office/drawing/2018/hyperlinkcolor" val="tx"/>
                    </a:ext>
                  </a:extLst>
                </a:hlinkClick>
              </a:rPr>
              <a:t>https://jobs.bestbuy.com</a:t>
            </a:r>
            <a:r>
              <a:rPr lang="en-US" dirty="0">
                <a:solidFill>
                  <a:srgbClr val="0046BE"/>
                </a:solidFill>
              </a:rPr>
              <a:t> </a:t>
            </a:r>
          </a:p>
          <a:p>
            <a:r>
              <a:rPr lang="en-US" b="1" dirty="0"/>
              <a:t>When: </a:t>
            </a:r>
            <a:r>
              <a:rPr lang="en-US" dirty="0"/>
              <a:t>Full time roles post throughout the year as needed</a:t>
            </a:r>
          </a:p>
          <a:p>
            <a:endParaRPr lang="en-US" b="1" dirty="0"/>
          </a:p>
          <a:p>
            <a:endParaRPr lang="en-US" b="1" dirty="0"/>
          </a:p>
          <a:p>
            <a:r>
              <a:rPr lang="en-US" dirty="0"/>
              <a:t>Meet with us @ the Spring Career Fair on February 10</a:t>
            </a:r>
            <a:r>
              <a:rPr lang="en-US" baseline="30000" dirty="0"/>
              <a:t>th</a:t>
            </a:r>
            <a:r>
              <a:rPr lang="en-US" dirty="0"/>
              <a:t>!</a:t>
            </a:r>
          </a:p>
        </p:txBody>
      </p:sp>
      <p:sp>
        <p:nvSpPr>
          <p:cNvPr id="4" name="Title 3">
            <a:extLst>
              <a:ext uri="{FF2B5EF4-FFF2-40B4-BE49-F238E27FC236}">
                <a16:creationId xmlns:a16="http://schemas.microsoft.com/office/drawing/2014/main" id="{6B59FF0D-6302-323E-8D41-F1C0FCC47B68}"/>
              </a:ext>
            </a:extLst>
          </p:cNvPr>
          <p:cNvSpPr>
            <a:spLocks noGrp="1"/>
          </p:cNvSpPr>
          <p:nvPr>
            <p:ph type="title"/>
          </p:nvPr>
        </p:nvSpPr>
        <p:spPr/>
        <p:txBody>
          <a:bodyPr/>
          <a:lstStyle/>
          <a:p>
            <a:r>
              <a:rPr lang="en-US" dirty="0"/>
              <a:t>Joining our team!</a:t>
            </a:r>
          </a:p>
        </p:txBody>
      </p:sp>
      <p:sp>
        <p:nvSpPr>
          <p:cNvPr id="5" name="Slide Number Placeholder 4">
            <a:extLst>
              <a:ext uri="{FF2B5EF4-FFF2-40B4-BE49-F238E27FC236}">
                <a16:creationId xmlns:a16="http://schemas.microsoft.com/office/drawing/2014/main" id="{99F2EF9C-5CB9-2733-968E-C068AE90314E}"/>
              </a:ext>
            </a:extLst>
          </p:cNvPr>
          <p:cNvSpPr>
            <a:spLocks noGrp="1"/>
          </p:cNvSpPr>
          <p:nvPr>
            <p:ph type="sldNum" sz="quarter" idx="11"/>
          </p:nvPr>
        </p:nvSpPr>
        <p:spPr/>
        <p:txBody>
          <a:bodyPr/>
          <a:lstStyle/>
          <a:p>
            <a:pPr algn="r"/>
            <a:fld id="{C8C09DA5-8C43-4702-8900-F4900F7A89AE}" type="slidenum">
              <a:rPr lang="en-US" smtClean="0"/>
              <a:pPr algn="r"/>
              <a:t>7</a:t>
            </a:fld>
            <a:endParaRPr lang="en-US"/>
          </a:p>
        </p:txBody>
      </p:sp>
    </p:spTree>
    <p:extLst>
      <p:ext uri="{BB962C8B-B14F-4D97-AF65-F5344CB8AC3E}">
        <p14:creationId xmlns:p14="http://schemas.microsoft.com/office/powerpoint/2010/main" val="797212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45A8532-53AC-E241-47E1-8A694B6B9C24}"/>
              </a:ext>
            </a:extLst>
          </p:cNvPr>
          <p:cNvSpPr>
            <a:spLocks noGrp="1"/>
          </p:cNvSpPr>
          <p:nvPr>
            <p:ph type="sldNum" sz="quarter" idx="11"/>
          </p:nvPr>
        </p:nvSpPr>
        <p:spPr/>
        <p:txBody>
          <a:bodyPr/>
          <a:lstStyle/>
          <a:p>
            <a:pPr algn="r"/>
            <a:fld id="{C8C09DA5-8C43-4702-8900-F4900F7A89AE}" type="slidenum">
              <a:rPr lang="en-US" smtClean="0"/>
              <a:pPr algn="r"/>
              <a:t>8</a:t>
            </a:fld>
            <a:endParaRPr lang="en-US"/>
          </a:p>
        </p:txBody>
      </p:sp>
      <p:sp>
        <p:nvSpPr>
          <p:cNvPr id="6" name="Title 5">
            <a:extLst>
              <a:ext uri="{FF2B5EF4-FFF2-40B4-BE49-F238E27FC236}">
                <a16:creationId xmlns:a16="http://schemas.microsoft.com/office/drawing/2014/main" id="{C1DE8160-A7AD-30B2-31AF-70D2899A2436}"/>
              </a:ext>
            </a:extLst>
          </p:cNvPr>
          <p:cNvSpPr>
            <a:spLocks noGrp="1"/>
          </p:cNvSpPr>
          <p:nvPr>
            <p:ph type="ctrTitle"/>
          </p:nvPr>
        </p:nvSpPr>
        <p:spPr/>
        <p:txBody>
          <a:bodyPr/>
          <a:lstStyle/>
          <a:p>
            <a:r>
              <a:rPr lang="en-US"/>
              <a:t>Problem &amp; Data</a:t>
            </a:r>
          </a:p>
        </p:txBody>
      </p:sp>
    </p:spTree>
    <p:extLst>
      <p:ext uri="{BB962C8B-B14F-4D97-AF65-F5344CB8AC3E}">
        <p14:creationId xmlns:p14="http://schemas.microsoft.com/office/powerpoint/2010/main" val="470217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0A0094A-3CF3-BB4C-560D-19B7704A063D}"/>
              </a:ext>
            </a:extLst>
          </p:cNvPr>
          <p:cNvSpPr>
            <a:spLocks noGrp="1"/>
          </p:cNvSpPr>
          <p:nvPr>
            <p:ph idx="1"/>
          </p:nvPr>
        </p:nvSpPr>
        <p:spPr/>
        <p:txBody>
          <a:bodyPr vert="horz" lIns="0" tIns="0" rIns="0" bIns="0" rtlCol="0" anchor="t">
            <a:noAutofit/>
          </a:bodyPr>
          <a:lstStyle/>
          <a:p>
            <a:pPr marL="6350" indent="0">
              <a:buNone/>
            </a:pPr>
            <a:r>
              <a:rPr lang="en-US" b="1"/>
              <a:t>Business Problem</a:t>
            </a:r>
          </a:p>
          <a:p>
            <a:r>
              <a:rPr lang="en-US"/>
              <a:t>Accurate sales forecasting is required to support all areas of our business and over the years we’ve built many great models for this from the large amount of data available to us</a:t>
            </a:r>
          </a:p>
          <a:p>
            <a:r>
              <a:rPr lang="en-US"/>
              <a:t>However… there are items we don’t sell in large quantities but still need to be forecasted</a:t>
            </a:r>
          </a:p>
          <a:p>
            <a:pPr marL="404495" lvl="1"/>
            <a:r>
              <a:rPr lang="en-US"/>
              <a:t>Forecasting is more challenging because the signal for sales can be harder to detect in a smaller data set</a:t>
            </a:r>
          </a:p>
          <a:p>
            <a:pPr marL="404495" lvl="1"/>
            <a:r>
              <a:rPr lang="en-US"/>
              <a:t>There are lots of items that fall into this category, meaning forecasting needs to be efficient – multi-day model runs to forecast sales for 1 week simply won’t work</a:t>
            </a:r>
          </a:p>
          <a:p>
            <a:pPr marL="6350" indent="0">
              <a:buNone/>
            </a:pPr>
            <a:r>
              <a:rPr lang="en-US" b="1"/>
              <a:t>Project Week Objective</a:t>
            </a:r>
          </a:p>
          <a:p>
            <a:r>
              <a:rPr lang="en-US"/>
              <a:t>Create a forecast for slow-selling SKUs for one week out that champions both accuracy and speed</a:t>
            </a:r>
          </a:p>
          <a:p>
            <a:endParaRPr lang="en-US" b="1"/>
          </a:p>
        </p:txBody>
      </p:sp>
      <p:sp>
        <p:nvSpPr>
          <p:cNvPr id="4" name="Title 3">
            <a:extLst>
              <a:ext uri="{FF2B5EF4-FFF2-40B4-BE49-F238E27FC236}">
                <a16:creationId xmlns:a16="http://schemas.microsoft.com/office/drawing/2014/main" id="{0A3203E8-D8BC-A0D7-F303-35FF0F886170}"/>
              </a:ext>
            </a:extLst>
          </p:cNvPr>
          <p:cNvSpPr>
            <a:spLocks noGrp="1"/>
          </p:cNvSpPr>
          <p:nvPr>
            <p:ph type="title"/>
          </p:nvPr>
        </p:nvSpPr>
        <p:spPr/>
        <p:txBody>
          <a:bodyPr/>
          <a:lstStyle/>
          <a:p>
            <a:r>
              <a:rPr lang="en-US"/>
              <a:t>The problem / opportunity</a:t>
            </a:r>
          </a:p>
        </p:txBody>
      </p:sp>
      <p:sp>
        <p:nvSpPr>
          <p:cNvPr id="3" name="Slide Number Placeholder 2">
            <a:extLst>
              <a:ext uri="{FF2B5EF4-FFF2-40B4-BE49-F238E27FC236}">
                <a16:creationId xmlns:a16="http://schemas.microsoft.com/office/drawing/2014/main" id="{F25AE7D8-D87E-8D92-0EA3-BCCF01CF4A1F}"/>
              </a:ext>
            </a:extLst>
          </p:cNvPr>
          <p:cNvSpPr>
            <a:spLocks noGrp="1"/>
          </p:cNvSpPr>
          <p:nvPr>
            <p:ph type="sldNum" sz="quarter" idx="11"/>
          </p:nvPr>
        </p:nvSpPr>
        <p:spPr/>
        <p:txBody>
          <a:bodyPr/>
          <a:lstStyle/>
          <a:p>
            <a:fld id="{3C2137ED-1B02-4691-A6FA-8A4730C71FAC}" type="slidenum">
              <a:rPr lang="en-US" smtClean="0"/>
              <a:pPr/>
              <a:t>9</a:t>
            </a:fld>
            <a:endParaRPr lang="en-US"/>
          </a:p>
        </p:txBody>
      </p:sp>
    </p:spTree>
    <p:extLst>
      <p:ext uri="{BB962C8B-B14F-4D97-AF65-F5344CB8AC3E}">
        <p14:creationId xmlns:p14="http://schemas.microsoft.com/office/powerpoint/2010/main" val="2085993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BBY Brand Template White">
      <a:dk1>
        <a:srgbClr val="000000"/>
      </a:dk1>
      <a:lt1>
        <a:srgbClr val="FFFFFF"/>
      </a:lt1>
      <a:dk2>
        <a:srgbClr val="D2D8E2"/>
      </a:dk2>
      <a:lt2>
        <a:srgbClr val="FFF200"/>
      </a:lt2>
      <a:accent1>
        <a:srgbClr val="0046BE"/>
      </a:accent1>
      <a:accent2>
        <a:srgbClr val="FFCE00"/>
      </a:accent2>
      <a:accent3>
        <a:srgbClr val="001E73"/>
      </a:accent3>
      <a:accent4>
        <a:srgbClr val="4976E6"/>
      </a:accent4>
      <a:accent5>
        <a:srgbClr val="E0E6EF"/>
      </a:accent5>
      <a:accent6>
        <a:srgbClr val="BB0628"/>
      </a:accent6>
      <a:hlink>
        <a:srgbClr val="1D252C"/>
      </a:hlink>
      <a:folHlink>
        <a:srgbClr val="1D252C"/>
      </a:folHlink>
    </a:clrScheme>
    <a:fontScheme name="Custom 7">
      <a:majorFont>
        <a:latin typeface="Human BBY Office"/>
        <a:ea typeface=""/>
        <a:cs typeface=""/>
      </a:majorFont>
      <a:minorFont>
        <a:latin typeface="Human BBY Offic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extLst>
    <a:ext uri="{05A4C25C-085E-4340-85A3-A5531E510DB2}">
      <thm15:themeFamily xmlns:thm15="http://schemas.microsoft.com/office/thememl/2012/main" name="BBYpowerpoint_everydayv1.pptx" id="{531BCF8D-00D1-437E-919E-D9AAB3A74313}" vid="{7C088F33-E76F-46DC-AE70-6B371810D62A}"/>
    </a:ext>
  </a:extLst>
</a:theme>
</file>

<file path=ppt/theme/theme2.xml><?xml version="1.0" encoding="utf-8"?>
<a:theme xmlns:a="http://schemas.openxmlformats.org/drawingml/2006/main" name="1_Office Theme">
  <a:themeElements>
    <a:clrScheme name="BBY Brand Template Blue">
      <a:dk1>
        <a:srgbClr val="FFFFFF"/>
      </a:dk1>
      <a:lt1>
        <a:srgbClr val="000000"/>
      </a:lt1>
      <a:dk2>
        <a:srgbClr val="D2D8E2"/>
      </a:dk2>
      <a:lt2>
        <a:srgbClr val="0046BE"/>
      </a:lt2>
      <a:accent1>
        <a:srgbClr val="FFF200"/>
      </a:accent1>
      <a:accent2>
        <a:srgbClr val="4976E6"/>
      </a:accent2>
      <a:accent3>
        <a:srgbClr val="FFCE00"/>
      </a:accent3>
      <a:accent4>
        <a:srgbClr val="001E73"/>
      </a:accent4>
      <a:accent5>
        <a:srgbClr val="E0E6EF"/>
      </a:accent5>
      <a:accent6>
        <a:srgbClr val="BB0628"/>
      </a:accent6>
      <a:hlink>
        <a:srgbClr val="1D252C"/>
      </a:hlink>
      <a:folHlink>
        <a:srgbClr val="1D252C"/>
      </a:folHlink>
    </a:clrScheme>
    <a:fontScheme name="Custom 7">
      <a:majorFont>
        <a:latin typeface="Human BBY Office"/>
        <a:ea typeface=""/>
        <a:cs typeface=""/>
      </a:majorFont>
      <a:minorFont>
        <a:latin typeface="Human BBY Offic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extLst>
    <a:ext uri="{05A4C25C-085E-4340-85A3-A5531E510DB2}">
      <thm15:themeFamily xmlns:thm15="http://schemas.microsoft.com/office/thememl/2012/main" name="BBYpowerpoint_presentationv1.pptx" id="{110878AA-913F-44B6-A8FF-38E050512EFD}" vid="{BBB3517F-CEE0-4F08-80A5-5F6F73F517E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ab0407c4-57b7-46fe-8084-abf726877d26">
      <UserInfo>
        <DisplayName>Bell, Zachary</DisplayName>
        <AccountId>26</AccountId>
        <AccountType/>
      </UserInfo>
    </SharedWithUsers>
    <_ip_UnifiedCompliancePolicyUIAction xmlns="http://schemas.microsoft.com/sharepoint/v3" xsi:nil="true"/>
    <_ip_UnifiedCompliancePolicyProperties xmlns="http://schemas.microsoft.com/sharepoint/v3" xsi:nil="true"/>
    <lcf76f155ced4ddcb4097134ff3c332f xmlns="1cec3120-f084-4c0f-8118-1fdd52e103e2">
      <Terms xmlns="http://schemas.microsoft.com/office/infopath/2007/PartnerControls"/>
    </lcf76f155ced4ddcb4097134ff3c332f>
    <TaxCatchAll xmlns="ab0407c4-57b7-46fe-8084-abf726877d2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747722892AAF4478875CB0C4A56602B" ma:contentTypeVersion="20" ma:contentTypeDescription="Create a new document." ma:contentTypeScope="" ma:versionID="eff88ed2bc18baecbc030850f07a4ebb">
  <xsd:schema xmlns:xsd="http://www.w3.org/2001/XMLSchema" xmlns:xs="http://www.w3.org/2001/XMLSchema" xmlns:p="http://schemas.microsoft.com/office/2006/metadata/properties" xmlns:ns1="http://schemas.microsoft.com/sharepoint/v3" xmlns:ns2="ab0407c4-57b7-46fe-8084-abf726877d26" xmlns:ns3="cb58b81e-eeea-4eae-80a3-3c2e33caed36" xmlns:ns4="1cec3120-f084-4c0f-8118-1fdd52e103e2" targetNamespace="http://schemas.microsoft.com/office/2006/metadata/properties" ma:root="true" ma:fieldsID="978163617802fdfdef28e1076bfc42ca" ns1:_="" ns2:_="" ns3:_="" ns4:_="">
    <xsd:import namespace="http://schemas.microsoft.com/sharepoint/v3"/>
    <xsd:import namespace="ab0407c4-57b7-46fe-8084-abf726877d26"/>
    <xsd:import namespace="cb58b81e-eeea-4eae-80a3-3c2e33caed36"/>
    <xsd:import namespace="1cec3120-f084-4c0f-8118-1fdd52e103e2"/>
    <xsd:element name="properties">
      <xsd:complexType>
        <xsd:sequence>
          <xsd:element name="documentManagement">
            <xsd:complexType>
              <xsd:all>
                <xsd:element ref="ns2:SharedWithUsers" minOccurs="0"/>
                <xsd:element ref="ns2:SharedWithDetails"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EventHashCode" minOccurs="0"/>
                <xsd:element ref="ns4:MediaServiceGenerationTime" minOccurs="0"/>
                <xsd:element ref="ns4:MediaServiceAutoKeyPoints" minOccurs="0"/>
                <xsd:element ref="ns4:MediaServiceKeyPoints" minOccurs="0"/>
                <xsd:element ref="ns1:_ip_UnifiedCompliancePolicyProperties" minOccurs="0"/>
                <xsd:element ref="ns1:_ip_UnifiedCompliancePolicyUIAction" minOccurs="0"/>
                <xsd:element ref="ns4:MediaLengthInSeconds" minOccurs="0"/>
                <xsd:element ref="ns4: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b0407c4-57b7-46fe-8084-abf726877d2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TaxCatchAll" ma:index="27" nillable="true" ma:displayName="Taxonomy Catch All Column" ma:hidden="true" ma:list="{e2e41595-370b-472d-a092-e8f0fd4c8e2b}" ma:internalName="TaxCatchAll" ma:showField="CatchAllData" ma:web="ab0407c4-57b7-46fe-8084-abf726877d26">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cb58b81e-eeea-4eae-80a3-3c2e33caed36" elementFormDefault="qualified">
    <xsd:import namespace="http://schemas.microsoft.com/office/2006/documentManagement/types"/>
    <xsd:import namespace="http://schemas.microsoft.com/office/infopath/2007/PartnerControls"/>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cec3120-f084-4c0f-8118-1fdd52e103e2"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Location" ma:index="17" nillable="true" ma:displayName="MediaServiceLoca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element name="MediaLengthInSeconds" ma:index="24" nillable="true" ma:displayName="Length (seconds)" ma:internalName="MediaLengthInSeconds" ma:readOnly="true">
      <xsd:simpleType>
        <xsd:restriction base="dms:Unknown"/>
      </xsd:simpleType>
    </xsd:element>
    <xsd:element name="lcf76f155ced4ddcb4097134ff3c332f" ma:index="26" nillable="true" ma:taxonomy="true" ma:internalName="lcf76f155ced4ddcb4097134ff3c332f" ma:taxonomyFieldName="MediaServiceImageTags" ma:displayName="Image Tags" ma:readOnly="false" ma:fieldId="{5cf76f15-5ced-4ddc-b409-7134ff3c332f}" ma:taxonomyMulti="true" ma:sspId="ec2506c3-735d-4e70-aa79-204d06275b9f"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1480F14-2499-4C5E-B9D7-590D7FFDF929}">
  <ds:schemaRefs>
    <ds:schemaRef ds:uri="http://schemas.openxmlformats.org/package/2006/metadata/core-properties"/>
    <ds:schemaRef ds:uri="http://purl.org/dc/terms/"/>
    <ds:schemaRef ds:uri="http://purl.org/dc/dcmitype/"/>
    <ds:schemaRef ds:uri="http://schemas.microsoft.com/office/2006/metadata/properties"/>
    <ds:schemaRef ds:uri="http://www.w3.org/XML/1998/namespace"/>
    <ds:schemaRef ds:uri="http://schemas.microsoft.com/office/2006/documentManagement/types"/>
    <ds:schemaRef ds:uri="http://purl.org/dc/elements/1.1/"/>
    <ds:schemaRef ds:uri="7c936298-6126-43b0-a8d4-f79de5899056"/>
    <ds:schemaRef ds:uri="http://schemas.microsoft.com/office/infopath/2007/PartnerControls"/>
    <ds:schemaRef ds:uri="197b55c0-7aef-428a-83e7-8a9a99dc988b"/>
    <ds:schemaRef ds:uri="ab0407c4-57b7-46fe-8084-abf726877d26"/>
    <ds:schemaRef ds:uri="http://schemas.microsoft.com/sharepoint/v3"/>
    <ds:schemaRef ds:uri="1cec3120-f084-4c0f-8118-1fdd52e103e2"/>
  </ds:schemaRefs>
</ds:datastoreItem>
</file>

<file path=customXml/itemProps2.xml><?xml version="1.0" encoding="utf-8"?>
<ds:datastoreItem xmlns:ds="http://schemas.openxmlformats.org/officeDocument/2006/customXml" ds:itemID="{25CAC0E6-9277-4ADE-A453-686B838D853E}">
  <ds:schemaRefs>
    <ds:schemaRef ds:uri="http://schemas.microsoft.com/sharepoint/v3/contenttype/forms"/>
  </ds:schemaRefs>
</ds:datastoreItem>
</file>

<file path=customXml/itemProps3.xml><?xml version="1.0" encoding="utf-8"?>
<ds:datastoreItem xmlns:ds="http://schemas.openxmlformats.org/officeDocument/2006/customXml" ds:itemID="{FB360781-C2EA-4D25-8FE5-11504B372DE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b0407c4-57b7-46fe-8084-abf726877d26"/>
    <ds:schemaRef ds:uri="cb58b81e-eeea-4eae-80a3-3c2e33caed36"/>
    <ds:schemaRef ds:uri="1cec3120-f084-4c0f-8118-1fdd52e103e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BBYpowerpoint_everydayv1</Template>
  <TotalTime>2651</TotalTime>
  <Words>1841</Words>
  <Application>Microsoft Office PowerPoint</Application>
  <PresentationFormat>Widescreen</PresentationFormat>
  <Paragraphs>250</Paragraphs>
  <Slides>28</Slides>
  <Notes>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28</vt:i4>
      </vt:variant>
    </vt:vector>
  </HeadingPairs>
  <TitlesOfParts>
    <vt:vector size="37" baseType="lpstr">
      <vt:lpstr>Arial</vt:lpstr>
      <vt:lpstr>Calibri</vt:lpstr>
      <vt:lpstr>Human BBY 55 Regular</vt:lpstr>
      <vt:lpstr>Human BBY 75 Bold</vt:lpstr>
      <vt:lpstr>Human BBY Office</vt:lpstr>
      <vt:lpstr>Human BBY Office 45 Light</vt:lpstr>
      <vt:lpstr>Wingdings</vt:lpstr>
      <vt:lpstr>Office Theme</vt:lpstr>
      <vt:lpstr>1_Office Theme</vt:lpstr>
      <vt:lpstr>PowerPoint Presentation</vt:lpstr>
      <vt:lpstr>Agenda</vt:lpstr>
      <vt:lpstr>About Best Buy</vt:lpstr>
      <vt:lpstr>About Best Buy</vt:lpstr>
      <vt:lpstr>About Best Buy</vt:lpstr>
      <vt:lpstr>Data &amp; Analytics Overview</vt:lpstr>
      <vt:lpstr>Joining our team!</vt:lpstr>
      <vt:lpstr>Problem &amp; Data</vt:lpstr>
      <vt:lpstr>The problem / opportunity</vt:lpstr>
      <vt:lpstr>Data Sets</vt:lpstr>
      <vt:lpstr>Factor Descriptions</vt:lpstr>
      <vt:lpstr>Scoring Criteria</vt:lpstr>
      <vt:lpstr>Deliverables</vt:lpstr>
      <vt:lpstr>Tips &amp; Tricks</vt:lpstr>
      <vt:lpstr>What is Data Storytelling?</vt:lpstr>
      <vt:lpstr>Key Points for Storytelling</vt:lpstr>
      <vt:lpstr>A tale of two data stories</vt:lpstr>
      <vt:lpstr>Or we can ask the AI again…</vt:lpstr>
      <vt:lpstr>Being a data author</vt:lpstr>
      <vt:lpstr>Crafting an “executive summary” presentation</vt:lpstr>
      <vt:lpstr>Next Steps</vt:lpstr>
      <vt:lpstr>Virtual Office Hours</vt:lpstr>
      <vt:lpstr>Speechworks Persuasive Speaker Workshop</vt:lpstr>
      <vt:lpstr>Deliverables</vt:lpstr>
      <vt:lpstr>Prizes</vt:lpstr>
      <vt:lpstr>Virtual Presentation &amp; Awards Ceremony</vt:lpstr>
      <vt:lpstr>Questions?</vt:lpstr>
      <vt:lpstr>Thank you for the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Roth, Ellen</dc:creator>
  <cp:lastModifiedBy>Blasick, Ann M</cp:lastModifiedBy>
  <cp:revision>4</cp:revision>
  <cp:lastPrinted>2022-04-15T13:46:50Z</cp:lastPrinted>
  <dcterms:created xsi:type="dcterms:W3CDTF">2021-02-12T15:15:47Z</dcterms:created>
  <dcterms:modified xsi:type="dcterms:W3CDTF">2023-01-06T19:01:03Z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0x010100A747722892AAF4478875CB0C4A56602B</vt:lpwstr>
  </property>
  <property fmtid="{D5CDD505-2E9C-101B-9397-08002B2CF9AE}" pid="3" name="MediaServiceImageTags">
    <vt:lpwstr/>
  </property>
</Properties>
</file>